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716" r:id="rId2"/>
    <p:sldId id="813" r:id="rId3"/>
    <p:sldId id="814" r:id="rId4"/>
    <p:sldId id="815" r:id="rId5"/>
    <p:sldId id="717" r:id="rId6"/>
    <p:sldId id="784" r:id="rId7"/>
    <p:sldId id="793" r:id="rId8"/>
    <p:sldId id="794" r:id="rId9"/>
    <p:sldId id="795" r:id="rId10"/>
    <p:sldId id="796" r:id="rId11"/>
    <p:sldId id="797" r:id="rId12"/>
    <p:sldId id="798" r:id="rId13"/>
    <p:sldId id="799" r:id="rId14"/>
    <p:sldId id="800" r:id="rId15"/>
    <p:sldId id="801" r:id="rId16"/>
    <p:sldId id="803" r:id="rId17"/>
    <p:sldId id="804" r:id="rId18"/>
    <p:sldId id="806" r:id="rId19"/>
    <p:sldId id="807" r:id="rId20"/>
    <p:sldId id="808" r:id="rId21"/>
    <p:sldId id="809" r:id="rId22"/>
    <p:sldId id="810" r:id="rId23"/>
    <p:sldId id="811" r:id="rId24"/>
    <p:sldId id="812" r:id="rId25"/>
    <p:sldId id="816" r:id="rId26"/>
    <p:sldId id="817" r:id="rId27"/>
    <p:sldId id="818" r:id="rId28"/>
    <p:sldId id="820" r:id="rId29"/>
    <p:sldId id="819" r:id="rId30"/>
    <p:sldId id="821" r:id="rId31"/>
    <p:sldId id="805" r:id="rId32"/>
    <p:sldId id="822" r:id="rId33"/>
    <p:sldId id="654" r:id="rId34"/>
  </p:sldIdLst>
  <p:sldSz cx="9144000" cy="6858000" type="screen4x3"/>
  <p:notesSz cx="9144000" cy="6858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梦蝶" initials="黄" lastIdx="1" clrIdx="0">
    <p:extLst>
      <p:ext uri="{19B8F6BF-5375-455C-9EA6-DF929625EA0E}">
        <p15:presenceInfo xmlns:p15="http://schemas.microsoft.com/office/powerpoint/2012/main" userId="ff0e562dbfe6dc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252A"/>
    <a:srgbClr val="FFFFFF"/>
    <a:srgbClr val="0066FF"/>
    <a:srgbClr val="0000FF"/>
    <a:srgbClr val="FF00FF"/>
    <a:srgbClr val="9F1195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41" autoAdjust="0"/>
    <p:restoredTop sz="89092" autoAdjust="0"/>
  </p:normalViewPr>
  <p:slideViewPr>
    <p:cSldViewPr>
      <p:cViewPr varScale="1">
        <p:scale>
          <a:sx n="100" d="100"/>
          <a:sy n="100" d="100"/>
        </p:scale>
        <p:origin x="222" y="72"/>
      </p:cViewPr>
      <p:guideLst>
        <p:guide orient="horz" pos="226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5717A08-4EFF-4E1F-9428-32B3E8AA5BBF}" type="datetimeFigureOut">
              <a:rPr lang="zh-CN" altLang="en-US"/>
              <a:t>2019/11/9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E6EAC048-E547-47CB-AD87-3FAD1B682181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38F86A1-69B5-4E18-BFA8-3F70A1ECBA97}" type="datetimeFigureOut">
              <a:rPr lang="zh-CN" altLang="en-US"/>
              <a:t>2019/11/9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78C7A2D-8CC7-4A6A-8E6B-F00CC693A825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977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最大效用理论是什么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207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最大效用理论是什么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469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尖号：</a:t>
            </a:r>
            <a:r>
              <a:rPr lang="en-US" altLang="zh-CN" sz="1200" dirty="0"/>
              <a:t>cap</a:t>
            </a:r>
            <a:r>
              <a:rPr lang="zh-CN" altLang="en-US" sz="1200" dirty="0"/>
              <a:t> 变量</a:t>
            </a:r>
            <a:r>
              <a:rPr lang="en-US" altLang="zh-CN" sz="1200" dirty="0"/>
              <a:t>cap</a:t>
            </a:r>
          </a:p>
        </p:txBody>
      </p:sp>
    </p:spTree>
    <p:extLst>
      <p:ext uri="{BB962C8B-B14F-4D97-AF65-F5344CB8AC3E}">
        <p14:creationId xmlns:p14="http://schemas.microsoft.com/office/powerpoint/2010/main" val="1301193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尖号：</a:t>
            </a:r>
            <a:r>
              <a:rPr lang="en-US" altLang="zh-CN" sz="1200" dirty="0"/>
              <a:t>cap</a:t>
            </a:r>
            <a:r>
              <a:rPr lang="zh-CN" altLang="en-US" sz="1200" dirty="0"/>
              <a:t> 变量</a:t>
            </a:r>
            <a:r>
              <a:rPr lang="en-US" altLang="zh-CN" sz="1200" dirty="0"/>
              <a:t>cap</a:t>
            </a:r>
          </a:p>
        </p:txBody>
      </p:sp>
    </p:spTree>
    <p:extLst>
      <p:ext uri="{BB962C8B-B14F-4D97-AF65-F5344CB8AC3E}">
        <p14:creationId xmlns:p14="http://schemas.microsoft.com/office/powerpoint/2010/main" val="2313649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尖号：</a:t>
            </a:r>
            <a:r>
              <a:rPr lang="en-US" altLang="zh-CN" sz="1200" dirty="0"/>
              <a:t>cap</a:t>
            </a:r>
            <a:r>
              <a:rPr lang="zh-CN" altLang="en-US" sz="1200" dirty="0"/>
              <a:t> 变量</a:t>
            </a:r>
            <a:r>
              <a:rPr lang="en-US" altLang="zh-CN" sz="1200" dirty="0"/>
              <a:t>cap</a:t>
            </a:r>
          </a:p>
        </p:txBody>
      </p:sp>
    </p:spTree>
    <p:extLst>
      <p:ext uri="{BB962C8B-B14F-4D97-AF65-F5344CB8AC3E}">
        <p14:creationId xmlns:p14="http://schemas.microsoft.com/office/powerpoint/2010/main" val="3890670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尖号：</a:t>
            </a:r>
            <a:r>
              <a:rPr lang="en-US" altLang="zh-CN" sz="1200" dirty="0"/>
              <a:t>cap</a:t>
            </a:r>
            <a:r>
              <a:rPr lang="zh-CN" altLang="en-US" sz="1200" dirty="0"/>
              <a:t> 变量</a:t>
            </a:r>
            <a:r>
              <a:rPr lang="en-US" altLang="zh-CN" sz="1200" dirty="0"/>
              <a:t>cap</a:t>
            </a:r>
          </a:p>
        </p:txBody>
      </p:sp>
    </p:spTree>
    <p:extLst>
      <p:ext uri="{BB962C8B-B14F-4D97-AF65-F5344CB8AC3E}">
        <p14:creationId xmlns:p14="http://schemas.microsoft.com/office/powerpoint/2010/main" val="3127525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为什么可以对应到矩阵表示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80734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为什么可以对应到矩阵表示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4176164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为什么可以对应到矩阵表示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211272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为什么可以对应到矩阵表示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335151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最大效用理论是什么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479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最大效用理论是什么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5436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07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9821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016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0892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最大效用理论是什么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714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最大效用理论是什么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3823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最大效用理论是什么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7679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4E2E8-F967-47C8-B146-35F862718B4D}" type="datetime1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37FACC-D014-47B5-A30C-82A44384C30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F2D4AA-1B95-43C1-802F-861BD2188893}" type="datetime1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F5953E-B3A8-45A7-88F1-C9BDD8F6300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34874-25F4-42D8-89B1-FAD97E298659}" type="datetime1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B9E909-1E1D-4726-9675-978F608919A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9E71D45-DAF5-4E1E-A3B2-A9D2AB59F941}" type="datetime1">
              <a:rPr lang="zh-CN" altLang="en-US" smtClean="0"/>
              <a:t>2019/11/9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5825" y="6324600"/>
            <a:ext cx="1905000" cy="457200"/>
          </a:xfrm>
        </p:spPr>
        <p:txBody>
          <a:bodyPr/>
          <a:lstStyle>
            <a:lvl1pPr>
              <a:defRPr sz="1600" b="1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</a:lstStyle>
          <a:p>
            <a:fld id="{E5190028-3255-4271-BAA0-8BC7E691A70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advTm="4200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658C536-10C9-4216-9709-90EFBA999A32}" type="datetime1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746FFBFF-1A94-4112-9962-6DC4E97A93A0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jianshu.com/p/d93dec4f4a4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jianshu.com/p/498f7bf488a2" TargetMode="External"/><Relationship Id="rId5" Type="http://schemas.openxmlformats.org/officeDocument/2006/relationships/hyperlink" Target="https://www.jianshu.com/p/96f762d317b9" TargetMode="Externa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log.csdn.net/lyl771857509/article/details/79428475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a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6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2"/>
          <p:cNvSpPr txBox="1">
            <a:spLocks noChangeArrowheads="1"/>
          </p:cNvSpPr>
          <p:nvPr/>
        </p:nvSpPr>
        <p:spPr bwMode="auto">
          <a:xfrm>
            <a:off x="323850" y="404813"/>
            <a:ext cx="3600450" cy="107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folHlink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1pPr>
            <a:lvl2pPr marL="742950" indent="-285750">
              <a:defRPr sz="2800" b="1">
                <a:solidFill>
                  <a:schemeClr val="folHlink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2pPr>
            <a:lvl3pPr marL="1143000" indent="-228600">
              <a:defRPr sz="2800" b="1">
                <a:solidFill>
                  <a:schemeClr val="folHlink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defRPr sz="2800" b="1">
                <a:solidFill>
                  <a:schemeClr val="folHlink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4pPr>
            <a:lvl5pPr marL="2057400" indent="-228600">
              <a:defRPr sz="2800" b="1">
                <a:solidFill>
                  <a:schemeClr val="folHlink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folHlink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9pPr>
          </a:lstStyle>
          <a:p>
            <a:endParaRPr lang="zh-CN" altLang="en-US"/>
          </a:p>
        </p:txBody>
      </p:sp>
      <p:pic>
        <p:nvPicPr>
          <p:cNvPr id="10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1505"/>
            <a:ext cx="2971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/>
          <p:nvPr/>
        </p:nvSpPr>
        <p:spPr bwMode="auto">
          <a:xfrm>
            <a:off x="178954" y="2165932"/>
            <a:ext cx="8784976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 algn="ctr">
              <a:defRPr/>
            </a:pPr>
            <a:r>
              <a:rPr lang="zh-CN" altLang="en-US" sz="4000" dirty="0">
                <a:latin typeface="Times New Roman" panose="02020603050405020304" pitchFamily="18" charset="0"/>
                <a:ea typeface="黑体" panose="02010609060101010101" pitchFamily="49" charset="-122"/>
              </a:rPr>
              <a:t>倒数第一层</a:t>
            </a:r>
            <a:r>
              <a:rPr lang="en-US" altLang="zh-CN" sz="4000" dirty="0" err="1"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Softmax</a:t>
            </a:r>
            <a:r>
              <a:rPr lang="zh-CN" altLang="en-US" sz="4000" dirty="0"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函数</a:t>
            </a:r>
            <a:endParaRPr lang="en-US" altLang="zh-CN" sz="4000" dirty="0">
              <a:latin typeface="Times New Roman" panose="02020603050405020304" pitchFamily="18" charset="0"/>
              <a:ea typeface="黑体" panose="02010609060101010101" pitchFamily="49" charset="-122"/>
              <a:cs typeface="+mj-cs"/>
            </a:endParaRPr>
          </a:p>
          <a:p>
            <a:pPr lvl="0" algn="ctr">
              <a:defRPr/>
            </a:pPr>
            <a:r>
              <a:rPr lang="zh-CN" altLang="en-US" sz="4000" dirty="0"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倒数第二层输出</a:t>
            </a:r>
            <a:r>
              <a:rPr lang="en-US" altLang="zh-CN" sz="4000" dirty="0"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Logit</a:t>
            </a:r>
            <a:r>
              <a:rPr lang="zh-CN" altLang="en-US" sz="4000" dirty="0">
                <a:latin typeface="Times New Roman" panose="02020603050405020304" pitchFamily="18" charset="0"/>
                <a:ea typeface="黑体" panose="02010609060101010101" pitchFamily="49" charset="-122"/>
                <a:cs typeface="+mj-cs"/>
              </a:rPr>
              <a:t>值</a:t>
            </a:r>
          </a:p>
        </p:txBody>
      </p:sp>
      <p:sp>
        <p:nvSpPr>
          <p:cNvPr id="7" name="副标题 2"/>
          <p:cNvSpPr txBox="1"/>
          <p:nvPr/>
        </p:nvSpPr>
        <p:spPr bwMode="auto">
          <a:xfrm>
            <a:off x="3388500" y="4317576"/>
            <a:ext cx="2365883" cy="775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Mengdie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Huang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0" algn="ctr">
              <a:spcBef>
                <a:spcPct val="20000"/>
              </a:spcBef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November 8, 2019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E62219-3C42-4197-B0F8-1CCC7397A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1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2F1757-6EB9-496D-ABD5-805169CDBDDA}"/>
              </a:ext>
            </a:extLst>
          </p:cNvPr>
          <p:cNvSpPr/>
          <p:nvPr/>
        </p:nvSpPr>
        <p:spPr>
          <a:xfrm>
            <a:off x="323850" y="1398417"/>
            <a:ext cx="31726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</a:rPr>
              <a:t>Neural Network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12"/>
    </mc:Choice>
    <mc:Fallback xmlns="">
      <p:transition spd="slow" advTm="1181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10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1023464"/>
                <a:ext cx="8496944" cy="5690917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2400"/>
                  </a:lnSpc>
                </a:pP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	 Function </a:t>
                </a:r>
                <a:r>
                  <a:rPr lang="ja-JP" altLang="en-US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相关求导案例</a:t>
                </a:r>
                <a:endParaRPr lang="en-US" altLang="ja-JP" sz="20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	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使用</a:t>
                </a:r>
                <a:r>
                  <a:rPr lang="ja-JP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交叉熵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作为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</a:t>
                </a:r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计算预测的概率分布和真实答案的概率分布之间的距离</a:t>
                </a:r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000" dirty="0">
                    <a:cs typeface="Times New Roman" panose="02020603050405020304" pitchFamily="18" charset="0"/>
                    <a:sym typeface="Wingdings" pitchFamily="2" charset="2"/>
                  </a:rPr>
                  <a:t>：节点标号。</a:t>
                </a:r>
                <a:r>
                  <a:rPr lang="en-US" altLang="zh-CN" sz="2000" dirty="0">
                    <a:cs typeface="Times New Roman" panose="02020603050405020304" pitchFamily="18" charset="0"/>
                    <a:sym typeface="Wingdings" pitchFamily="2" charset="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：真实值。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ja-JP" sz="2000" dirty="0"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𝑆𝑜𝑓𝑡𝑚𝑎𝑥</m:t>
                      </m:r>
                      <m:r>
                        <a:rPr lang="en-US" altLang="ja-JP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4</m:t>
                          </m:r>
                        </m:sub>
                      </m:sSub>
                      <m:r>
                        <a:rPr lang="en-US" altLang="ja-JP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,</m:t>
                      </m:r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5</m:t>
                          </m:r>
                        </m:sub>
                      </m:sSub>
                      <m:r>
                        <a:rPr lang="en-US" altLang="ja-JP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,</m:t>
                      </m:r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6</m:t>
                          </m:r>
                        </m:sub>
                      </m:sSub>
                      <m:r>
                        <a:rPr lang="en-US" altLang="ja-JP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ja-JP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4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,</m:t>
                      </m:r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5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,</m:t>
                      </m:r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6</m:t>
                          </m:r>
                        </m:sub>
                      </m:sSub>
                      <m:r>
                        <a:rPr lang="en-US" altLang="ja-JP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𝐿𝑜𝑠𝑠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𝑙𝑛</m:t>
                        </m:r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=−(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4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𝑙𝑛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4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5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𝑙𝑛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5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6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𝑙𝑛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6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Step 4	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二分类问题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，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只预测一个结果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4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5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6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中</a:t>
                </a:r>
                <a:r>
                  <a:rPr lang="ja-JP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只有一个元素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真实</a:t>
                </a:r>
                <a:r>
                  <a:rPr lang="ja-JP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ja-JP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ja-JP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为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1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，其余都为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0</a:t>
                </a:r>
              </a:p>
              <a:p>
                <a:pPr>
                  <a:lnSpc>
                    <a:spcPts val="2400"/>
                  </a:lnSpc>
                </a:pP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	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设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𝑗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=1,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𝑗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=4,5,6</m:t>
                    </m:r>
                    <m:r>
                      <a:rPr lang="ja-JP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中</m:t>
                    </m:r>
                    <m:r>
                      <a:rPr lang="ja-JP" altLang="en-US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的</m:t>
                    </m:r>
                    <m:r>
                      <a:rPr lang="ja-JP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一个</m:t>
                    </m:r>
                  </m:oMath>
                </a14:m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ja-JP" sz="2000" dirty="0"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𝐿𝑜𝑠𝑠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=−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j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𝑙𝑛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𝑗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=−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𝑙𝑛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𝑗</m:t>
                        </m:r>
                      </m:sub>
                    </m:sSub>
                  </m:oMath>
                </a14:m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5	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设目标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41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求偏导数</a:t>
                </a:r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损失函数求偏导数传到节点</a:t>
                </a:r>
                <a14:m>
                  <m:oMath xmlns:m="http://schemas.openxmlformats.org/officeDocument/2006/math">
                    <m:r>
                      <a:rPr lang="en-US" altLang="ja-JP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ja-JP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itchFamily="2" charset="2"/>
                  </a:rPr>
                  <a:t>	</a:t>
                </a:r>
                <a:r>
                  <a:rPr lang="en-US" altLang="zh-CN" sz="2000" dirty="0">
                    <a:ea typeface="Cambria Math" panose="02040503050406030204" pitchFamily="18" charset="0"/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𝐿𝑜𝑠𝑠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)</m:t>
                        </m:r>
                      </m:num>
                      <m:den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b.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链式法则对权重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41</m:t>
                        </m:r>
                      </m:sub>
                    </m:sSub>
                  </m:oMath>
                </a14:m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求偏导数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en-US" altLang="zh-CN" sz="20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>
                    <a:ea typeface="Cambria Math" panose="02040503050406030204" pitchFamily="18" charset="0"/>
                    <a:cs typeface="Times New Roman" panose="02020603050405020304" pitchFamily="18" charset="0"/>
                    <a:sym typeface="Wingdings" pitchFamily="2" charset="2"/>
                  </a:rPr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𝐿𝑜𝑠𝑠</m:t>
                            </m:r>
                          </m:e>
                        </m:d>
                      </m:num>
                      <m:den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41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𝐿𝑜𝑠𝑠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)</m:t>
                        </m:r>
                      </m:num>
                      <m:den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)</m:t>
                        </m:r>
                      </m:den>
                    </m:f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∙</m:t>
                    </m:r>
                    <m:f>
                      <m:f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∙</m:t>
                    </m:r>
                    <m:f>
                      <m:f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4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=−(</m:t>
                    </m:r>
                    <m:f>
                      <m:f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)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∙</m:t>
                    </m:r>
                    <m:f>
                      <m:fPr>
                        <m:ctrlPr>
                          <a:rPr lang="en-US" altLang="zh-CN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∙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𝑜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1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000" dirty="0">
                    <a:ea typeface="Cambria Math" panose="02040503050406030204" pitchFamily="18" charset="0"/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𝑜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1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已知，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关键在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！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023464"/>
                <a:ext cx="8496944" cy="5690917"/>
              </a:xfrm>
              <a:prstGeom prst="rect">
                <a:avLst/>
              </a:prstGeom>
              <a:blipFill>
                <a:blip r:embed="rId2"/>
                <a:stretch>
                  <a:fillRect l="-717" t="-857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37977C5-EBE3-4BA3-BF1E-501B34B7E157}"/>
              </a:ext>
            </a:extLst>
          </p:cNvPr>
          <p:cNvSpPr txBox="1"/>
          <p:nvPr/>
        </p:nvSpPr>
        <p:spPr>
          <a:xfrm>
            <a:off x="7452320" y="44624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Softmax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0942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11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1023464"/>
                <a:ext cx="8496944" cy="2621743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2400"/>
                  </a:lnSpc>
                </a:pP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	 Function </a:t>
                </a:r>
                <a:r>
                  <a:rPr lang="ja-JP" altLang="en-US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相关求导案例</a:t>
                </a:r>
                <a:endParaRPr lang="en-US" altLang="ja-JP" sz="20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目标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ja-JP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解答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分情况讨论</a:t>
                </a:r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=4，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对应真实值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	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itchFamily="2" charset="2"/>
                  </a:rPr>
                  <a:t>		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itchFamily="2" charset="2"/>
                  </a:rPr>
                  <a:t>则</a:t>
                </a:r>
                <a:r>
                  <a:rPr lang="en-US" altLang="zh-CN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(1−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023464"/>
                <a:ext cx="8496944" cy="2621743"/>
              </a:xfrm>
              <a:prstGeom prst="rect">
                <a:avLst/>
              </a:prstGeom>
              <a:blipFill>
                <a:blip r:embed="rId3"/>
                <a:stretch>
                  <a:fillRect l="-717" t="-1860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19269B2-EE80-A74F-A647-E22A6323C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3" y="1424758"/>
            <a:ext cx="3384376" cy="2297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45CA34-CC3A-3149-9D8E-6958F7A8F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721974"/>
            <a:ext cx="4426354" cy="2893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522AA3-DF55-3D43-9C7B-E6F163C44DCB}"/>
                  </a:ext>
                </a:extLst>
              </p:cNvPr>
              <p:cNvSpPr/>
              <p:nvPr/>
            </p:nvSpPr>
            <p:spPr>
              <a:xfrm>
                <a:off x="5580113" y="3861048"/>
                <a:ext cx="3384376" cy="26551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itchFamily="2" charset="2"/>
                  </a:rPr>
                  <a:t>Step 7	</a:t>
                </a: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itchFamily="2" charset="2"/>
                  </a:rPr>
                  <a:t>权重梯度</a:t>
                </a:r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𝐿𝑜𝑠𝑠</m:t>
                              </m:r>
                            </m:e>
                          </m:d>
                        </m:num>
                        <m:den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41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−</m:t>
                      </m:r>
                      <m:d>
                        <m:d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∙</m:t>
                      </m:r>
                      <m:f>
                        <m:f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∙</m:t>
                      </m:r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𝑜</m:t>
                      </m:r>
                      <m:r>
                        <a:rPr lang="en-US" altLang="zh-C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1</m:t>
                      </m:r>
                      <m:r>
                        <a:rPr lang="en-US" altLang="zh-CN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−</m:t>
                      </m:r>
                      <m:d>
                        <m:d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∙</m:t>
                      </m:r>
                      <m:f>
                        <m:f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∙</m:t>
                      </m:r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𝑜</m:t>
                      </m:r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1=−</m:t>
                      </m:r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∙</m:t>
                      </m:r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∙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𝑜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1=</m:t>
                      </m:r>
                      <m:d>
                        <m:d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−1</m:t>
                          </m:r>
                        </m:e>
                      </m:d>
                      <m:r>
                        <a:rPr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∙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𝑜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1=</m:t>
                      </m:r>
                      <m:d>
                        <m:dPr>
                          <m:ctrlPr>
                            <a:rPr lang="en-US" altLang="zh-CN" sz="1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−1</m:t>
                          </m:r>
                        </m:e>
                      </m:d>
                      <m:r>
                        <a:rPr lang="en-US" altLang="zh-CN" sz="16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∙</m:t>
                      </m:r>
                      <m:r>
                        <a:rPr lang="en-US" altLang="zh-CN" sz="16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𝑜</m:t>
                      </m:r>
                      <m:r>
                        <a:rPr lang="en-US" altLang="zh-CN" sz="16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1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522AA3-DF55-3D43-9C7B-E6F163C44D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3861048"/>
                <a:ext cx="3384376" cy="2655150"/>
              </a:xfrm>
              <a:prstGeom prst="rect">
                <a:avLst/>
              </a:prstGeom>
              <a:blipFill>
                <a:blip r:embed="rId6"/>
                <a:stretch>
                  <a:fillRect l="-1439" t="-1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5">
            <a:extLst>
              <a:ext uri="{FF2B5EF4-FFF2-40B4-BE49-F238E27FC236}">
                <a16:creationId xmlns:a16="http://schemas.microsoft.com/office/drawing/2014/main" id="{21582919-9ED6-4C2F-98C1-652C7413B78F}"/>
              </a:ext>
            </a:extLst>
          </p:cNvPr>
          <p:cNvSpPr/>
          <p:nvPr/>
        </p:nvSpPr>
        <p:spPr>
          <a:xfrm>
            <a:off x="2843808" y="3723544"/>
            <a:ext cx="402674" cy="3772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z4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03C023-FAC5-48D0-A87F-45E57F488D27}"/>
              </a:ext>
            </a:extLst>
          </p:cNvPr>
          <p:cNvSpPr txBox="1"/>
          <p:nvPr/>
        </p:nvSpPr>
        <p:spPr>
          <a:xfrm>
            <a:off x="7452320" y="44624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Softmax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0233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12</a:t>
            </a:fld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6804248" y="44624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Introduction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1023464"/>
                <a:ext cx="8496944" cy="3170099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2400"/>
                  </a:lnSpc>
                </a:pP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	 Function </a:t>
                </a:r>
                <a:r>
                  <a:rPr lang="ja-JP" altLang="en-US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相关求导案例</a:t>
                </a:r>
                <a:endParaRPr lang="en-US" altLang="ja-JP" sz="20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目标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解答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分情况讨论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不对应真实值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itchFamily="2" charset="2"/>
                  </a:rPr>
                  <a:t>			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itchFamily="2" charset="2"/>
                  </a:rPr>
                  <a:t>则</a:t>
                </a:r>
                <a:r>
                  <a:rPr lang="en-US" altLang="zh-CN" sz="2000" dirty="0">
                    <a:ea typeface="Cambria Math" panose="02040503050406030204" pitchFamily="18" charset="0"/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=−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023464"/>
                <a:ext cx="8496944" cy="3170099"/>
              </a:xfrm>
              <a:prstGeom prst="rect">
                <a:avLst/>
              </a:prstGeom>
              <a:blipFill>
                <a:blip r:embed="rId3"/>
                <a:stretch>
                  <a:fillRect l="-717" t="-1538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BF4FA3-86C1-584E-83C1-45A2CF496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369" y="1399752"/>
            <a:ext cx="2742428" cy="2417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0FC72C-9F58-6544-9AF3-F1D8AF47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90" y="3694176"/>
            <a:ext cx="4464496" cy="2903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2ACB87-A3CD-A647-B8FE-69EC2B0C77D8}"/>
                  </a:ext>
                </a:extLst>
              </p:cNvPr>
              <p:cNvSpPr/>
              <p:nvPr/>
            </p:nvSpPr>
            <p:spPr>
              <a:xfrm>
                <a:off x="5580112" y="3861048"/>
                <a:ext cx="3252015" cy="2930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itchFamily="2" charset="2"/>
                  </a:rPr>
                  <a:t>Step 7	</a:t>
                </a: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itchFamily="2" charset="2"/>
                  </a:rPr>
                  <a:t>权重梯度</a:t>
                </a:r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𝐿𝑜𝑠𝑠</m:t>
                              </m:r>
                            </m:e>
                          </m:d>
                        </m:num>
                        <m:den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41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−</m:t>
                      </m:r>
                      <m:d>
                        <m:d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∙</m:t>
                      </m:r>
                      <m:f>
                        <m:f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∙</m:t>
                      </m:r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𝑜</m:t>
                      </m:r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1=−</m:t>
                      </m:r>
                      <m:d>
                        <m:d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∙</m:t>
                      </m:r>
                      <m:f>
                        <m:f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∙</m:t>
                      </m:r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𝑜</m:t>
                      </m:r>
                      <m:r>
                        <a:rPr lang="en-US" altLang="zh-CN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1=</m:t>
                      </m:r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−</m:t>
                      </m:r>
                      <m:d>
                        <m:dPr>
                          <m:ctrlP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∙</m:t>
                      </m:r>
                      <m:d>
                        <m:d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∙</m:t>
                      </m:r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𝑜</m:t>
                      </m:r>
                      <m:r>
                        <a:rPr lang="en-US" altLang="zh-CN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1=</m:t>
                      </m:r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−</m:t>
                      </m:r>
                      <m:d>
                        <m:d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Wingdings" pitchFamily="2" charset="2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∙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(−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4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)</m:t>
                      </m:r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∙</m:t>
                      </m:r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𝑜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1=</m:t>
                      </m:r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4</m:t>
                          </m:r>
                        </m:sub>
                      </m:sSub>
                      <m:r>
                        <a:rPr lang="en-US" altLang="zh-CN" sz="16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∙</m:t>
                      </m:r>
                      <m:r>
                        <a:rPr lang="en-US" altLang="zh-CN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𝑜</m:t>
                      </m:r>
                      <m:r>
                        <a:rPr lang="en-US" altLang="zh-CN" sz="1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1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2ACB87-A3CD-A647-B8FE-69EC2B0C7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861048"/>
                <a:ext cx="3252015" cy="2930033"/>
              </a:xfrm>
              <a:prstGeom prst="rect">
                <a:avLst/>
              </a:prstGeom>
              <a:blipFill>
                <a:blip r:embed="rId6"/>
                <a:stretch>
                  <a:fillRect l="-1498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5">
            <a:extLst>
              <a:ext uri="{FF2B5EF4-FFF2-40B4-BE49-F238E27FC236}">
                <a16:creationId xmlns:a16="http://schemas.microsoft.com/office/drawing/2014/main" id="{AD458AF2-170F-4AAC-93C1-3F54378A2763}"/>
              </a:ext>
            </a:extLst>
          </p:cNvPr>
          <p:cNvSpPr/>
          <p:nvPr/>
        </p:nvSpPr>
        <p:spPr>
          <a:xfrm>
            <a:off x="2843808" y="3723544"/>
            <a:ext cx="402674" cy="3772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z4</a:t>
            </a:r>
          </a:p>
        </p:txBody>
      </p:sp>
    </p:spTree>
    <p:extLst>
      <p:ext uri="{BB962C8B-B14F-4D97-AF65-F5344CB8AC3E}">
        <p14:creationId xmlns:p14="http://schemas.microsoft.com/office/powerpoint/2010/main" val="4224773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13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1023464"/>
                <a:ext cx="8496944" cy="5206233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2400"/>
                  </a:lnSpc>
                </a:pP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	 Function </a:t>
                </a:r>
                <a:r>
                  <a:rPr lang="ja-JP" altLang="en-US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求导计算举例</a:t>
                </a:r>
                <a:endParaRPr lang="en-US" altLang="ja-JP" sz="20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已知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某个训练样本的分类分数向量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该样本的真实分类是第二个</a:t>
                </a:r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2,3,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2"/>
                <a:r>
                  <a:rPr lang="zh-CN" alt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求偏导数？</a:t>
                </a:r>
                <a:endParaRPr lang="en-US" altLang="zh-CN" sz="20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2"/>
                <a:r>
                  <a:rPr lang="zh-CN" alt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解：</a:t>
                </a:r>
                <a:endParaRPr lang="en-US" altLang="zh-CN" sz="20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2"/>
                <a:r>
                  <a:rPr lang="en-US" altLang="ja-JP" sz="2000" dirty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𝑆𝑜𝑓𝑡𝑚𝑎𝑥</m:t>
                    </m:r>
                    <m:d>
                      <m:dPr>
                        <m:ctrlPr>
                          <a:rPr lang="en-US" altLang="ja-JP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altLang="ja-JP" sz="2000" i="1" dirty="0">
                  <a:latin typeface="Cambria Math" panose="020405030504060302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 marL="0" lvl="2"/>
                <a:r>
                  <a:rPr lang="en-US" altLang="zh-CN" sz="2000" dirty="0"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 marL="0" lvl="2"/>
                <a:r>
                  <a:rPr lang="en-US" altLang="zh-CN" sz="2000" dirty="0"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2"/>
                <a:r>
                  <a:rPr lang="en-US" altLang="zh-CN" sz="20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0.0903,0.2447,0.665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则偏导数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可快速求得：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en-US" altLang="zh-CN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zh-CN" sz="2000" b="0" dirty="0">
                    <a:ea typeface="Cambria Math" panose="02040503050406030204" pitchFamily="18" charset="0"/>
                    <a:cs typeface="Times New Roman" panose="02020603050405020304" pitchFamily="18" charset="0"/>
                    <a:sym typeface="Wingdings" pitchFamily="2" charset="2"/>
                  </a:rPr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𝐿𝑜𝑠𝑠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itchFamily="2" charset="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𝐿𝑜𝑠𝑠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itchFamily="2" charset="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  <m:t>𝐿𝑜𝑠𝑠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itchFamily="2" charset="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Wingdings" pitchFamily="2" charset="2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altLang="zh-CN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zh-CN" sz="2000" b="0" dirty="0"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−1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b="0" i="1" dirty="0">
                  <a:latin typeface="Cambria Math" panose="020405030504060302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zh-CN" sz="2000" b="0" dirty="0"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0.0903,0.2447−1,0.665</m:t>
                        </m:r>
                      </m:e>
                    </m:d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=(0.0903,−0.7553,0.665)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023464"/>
                <a:ext cx="8496944" cy="5206233"/>
              </a:xfrm>
              <a:prstGeom prst="rect">
                <a:avLst/>
              </a:prstGeom>
              <a:blipFill>
                <a:blip r:embed="rId2"/>
                <a:stretch>
                  <a:fillRect l="-717" t="-937" b="-351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4A4FEAD-F1EB-41C6-881A-CB4445166E14}"/>
              </a:ext>
            </a:extLst>
          </p:cNvPr>
          <p:cNvSpPr txBox="1"/>
          <p:nvPr/>
        </p:nvSpPr>
        <p:spPr>
          <a:xfrm>
            <a:off x="7452320" y="44624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Softmax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438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14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1023464"/>
                <a:ext cx="8496944" cy="2862322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2400"/>
                  </a:lnSpc>
                </a:pP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 </a:t>
                </a:r>
                <a:r>
                  <a:rPr lang="en-US" altLang="zh-CN" sz="2000" b="1" dirty="0" err="1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Function in Neural Network</a:t>
                </a:r>
              </a:p>
              <a:p>
                <a:pPr>
                  <a:lnSpc>
                    <a:spcPts val="24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解决多分类问题方法：设置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个（类别数目）输出节点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Neural Network Input: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样例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Neural Network output:	n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维数组（每一维度表示一个类别）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前向传播算法得到每个维度值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维度值含义：样例属于该类别的概率大小。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ja-JP" sz="2000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ja-JP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ja-JP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维度值</m:t>
                        </m:r>
                      </m:e>
                    </m:nary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</a:p>
              <a:p>
                <a:pPr>
                  <a:lnSpc>
                    <a:spcPts val="2400"/>
                  </a:lnSpc>
                </a:pP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概率事件：</a:t>
                </a:r>
                <a:r>
                  <a:rPr lang="zh-CN" altLang="en-US" sz="2000" dirty="0"/>
                  <a:t>一个样例属于某一个类别，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则样例的分类符合一个概率分布。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 n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维分类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回归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概率分布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023464"/>
                <a:ext cx="8496944" cy="2862322"/>
              </a:xfrm>
              <a:prstGeom prst="rect">
                <a:avLst/>
              </a:prstGeom>
              <a:blipFill>
                <a:blip r:embed="rId2"/>
                <a:stretch>
                  <a:fillRect l="-717" t="-1279" r="-2798" b="-3838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A3FC563-E67B-46E2-B21F-45C898B57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885786"/>
            <a:ext cx="4571999" cy="27147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26C429-F630-42E7-89DB-F852B009F1A6}"/>
              </a:ext>
            </a:extLst>
          </p:cNvPr>
          <p:cNvSpPr txBox="1"/>
          <p:nvPr/>
        </p:nvSpPr>
        <p:spPr>
          <a:xfrm>
            <a:off x="7452320" y="44624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Softmax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8249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15</a:t>
            </a:fld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72B985-353E-4304-A92D-DC2039601ECF}"/>
              </a:ext>
            </a:extLst>
          </p:cNvPr>
          <p:cNvSpPr/>
          <p:nvPr/>
        </p:nvSpPr>
        <p:spPr>
          <a:xfrm>
            <a:off x="323528" y="1023464"/>
            <a:ext cx="8496944" cy="4708981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回归的图解</a:t>
            </a:r>
            <a:endParaRPr lang="en-US" altLang="zh-CN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	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中的功能位置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3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3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3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3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3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3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3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过程抽象成等式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等式向量化，加速计算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6B5A71-0E3A-4EBE-A99B-354593664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4"/>
          <a:stretch/>
        </p:blipFill>
        <p:spPr>
          <a:xfrm>
            <a:off x="2164606" y="1707949"/>
            <a:ext cx="4814785" cy="1937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728592-EAEF-4A44-8741-6CDB5EF9A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6" y="4005064"/>
            <a:ext cx="4814785" cy="11851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B72297-BC27-4873-AA25-3FA262DF3F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05"/>
          <a:stretch/>
        </p:blipFill>
        <p:spPr>
          <a:xfrm>
            <a:off x="2164605" y="5556190"/>
            <a:ext cx="4814785" cy="11851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D323B07-A066-4BDD-B672-8AABA9FF7385}"/>
              </a:ext>
            </a:extLst>
          </p:cNvPr>
          <p:cNvSpPr txBox="1"/>
          <p:nvPr/>
        </p:nvSpPr>
        <p:spPr>
          <a:xfrm>
            <a:off x="7452320" y="44624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Softmax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466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对角圆角矩形 34"/>
          <p:cNvSpPr/>
          <p:nvPr/>
        </p:nvSpPr>
        <p:spPr bwMode="auto">
          <a:xfrm>
            <a:off x="7452320" y="71414"/>
            <a:ext cx="1596366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indent="-342900"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defRPr/>
            </a:pP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Content</a:t>
            </a:r>
            <a:endParaRPr lang="zh-CN" altLang="en-US" sz="36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grpSp>
        <p:nvGrpSpPr>
          <p:cNvPr id="6146" name="Group 17"/>
          <p:cNvGrpSpPr/>
          <p:nvPr/>
        </p:nvGrpSpPr>
        <p:grpSpPr bwMode="auto">
          <a:xfrm>
            <a:off x="1186205" y="1412776"/>
            <a:ext cx="6584950" cy="790575"/>
            <a:chOff x="0" y="0"/>
            <a:chExt cx="6584950" cy="790575"/>
          </a:xfrm>
        </p:grpSpPr>
        <p:sp>
          <p:nvSpPr>
            <p:cNvPr id="6198" name="Rectangle 30"/>
            <p:cNvSpPr>
              <a:spLocks noChangeArrowheads="1"/>
            </p:cNvSpPr>
            <p:nvPr/>
          </p:nvSpPr>
          <p:spPr bwMode="auto">
            <a:xfrm>
              <a:off x="325438" y="68263"/>
              <a:ext cx="6259512" cy="666750"/>
            </a:xfrm>
            <a:prstGeom prst="rect">
              <a:avLst/>
            </a:prstGeom>
            <a:gradFill rotWithShape="1">
              <a:gsLst>
                <a:gs pos="0">
                  <a:srgbClr val="F1F1F1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B2B2B2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199" name="Group 19"/>
            <p:cNvGrpSpPr/>
            <p:nvPr/>
          </p:nvGrpSpPr>
          <p:grpSpPr bwMode="auto">
            <a:xfrm rot="10800000">
              <a:off x="0" y="0"/>
              <a:ext cx="793750" cy="790575"/>
              <a:chOff x="0" y="0"/>
              <a:chExt cx="1590" cy="1588"/>
            </a:xfrm>
          </p:grpSpPr>
          <p:grpSp>
            <p:nvGrpSpPr>
              <p:cNvPr id="6202" name="Group 20"/>
              <p:cNvGrpSpPr/>
              <p:nvPr/>
            </p:nvGrpSpPr>
            <p:grpSpPr bwMode="auto">
              <a:xfrm>
                <a:off x="0" y="0"/>
                <a:ext cx="1590" cy="1588"/>
                <a:chOff x="0" y="0"/>
                <a:chExt cx="1136" cy="1134"/>
              </a:xfrm>
            </p:grpSpPr>
            <p:grpSp>
              <p:nvGrpSpPr>
                <p:cNvPr id="6205" name="Group 21"/>
                <p:cNvGrpSpPr/>
                <p:nvPr/>
              </p:nvGrpSpPr>
              <p:grpSpPr bwMode="auto">
                <a:xfrm rot="10800000">
                  <a:off x="-19" y="-21"/>
                  <a:ext cx="1169" cy="1172"/>
                  <a:chOff x="0" y="0"/>
                  <a:chExt cx="816864" cy="816864"/>
                </a:xfrm>
              </p:grpSpPr>
              <p:pic>
                <p:nvPicPr>
                  <p:cNvPr id="6207" name="Oval 33"/>
                  <p:cNvPicPr>
                    <a:picLocks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816864" cy="8168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208" name="Text Box 23"/>
                  <p:cNvSpPr txBox="1">
                    <a:spLocks noChangeArrowheads="1"/>
                  </p:cNvSpPr>
                  <p:nvPr/>
                </p:nvSpPr>
                <p:spPr bwMode="auto">
                  <a:xfrm rot="10800000">
                    <a:off x="126148" y="127271"/>
                    <a:ext cx="561266" cy="5590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i="1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06" name="Oval 34"/>
                <p:cNvSpPr>
                  <a:spLocks noChangeArrowheads="1"/>
                </p:cNvSpPr>
                <p:nvPr/>
              </p:nvSpPr>
              <p:spPr bwMode="auto">
                <a:xfrm>
                  <a:off x="64" y="62"/>
                  <a:ext cx="1008" cy="101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BC000D"/>
                    </a:gs>
                    <a:gs pos="100000">
                      <a:srgbClr val="FF0517">
                        <a:alpha val="89998"/>
                      </a:srgbClr>
                    </a:gs>
                  </a:gsLst>
                  <a:lin ang="18900000" scaled="1"/>
                </a:gradFill>
                <a:ln w="9525">
                  <a:solidFill>
                    <a:srgbClr val="B2B2B2"/>
                  </a:solidFill>
                  <a:round/>
                </a:ln>
              </p:spPr>
              <p:txBody>
                <a:bodyPr rot="10800000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203" name="未知"/>
              <p:cNvSpPr>
                <a:spLocks noChangeArrowheads="1"/>
              </p:cNvSpPr>
              <p:nvPr/>
            </p:nvSpPr>
            <p:spPr bwMode="auto">
              <a:xfrm rot="-5400000">
                <a:off x="390" y="490"/>
                <a:ext cx="606" cy="1210"/>
              </a:xfrm>
              <a:custGeom>
                <a:avLst/>
                <a:gdLst>
                  <a:gd name="T0" fmla="*/ 2147483647 w 174"/>
                  <a:gd name="T1" fmla="*/ 0 h 348"/>
                  <a:gd name="T2" fmla="*/ 0 w 174"/>
                  <a:gd name="T3" fmla="*/ 2147483647 h 348"/>
                  <a:gd name="T4" fmla="*/ 2147483647 w 174"/>
                  <a:gd name="T5" fmla="*/ 2147483647 h 348"/>
                  <a:gd name="T6" fmla="*/ 2147483647 w 174"/>
                  <a:gd name="T7" fmla="*/ 2147483647 h 348"/>
                  <a:gd name="T8" fmla="*/ 2147483647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25998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楷体" panose="02010609060101010101" charset="-122"/>
                </a:endParaRPr>
              </a:p>
            </p:txBody>
          </p:sp>
          <p:sp>
            <p:nvSpPr>
              <p:cNvPr id="6204" name="未知"/>
              <p:cNvSpPr>
                <a:spLocks noChangeArrowheads="1"/>
              </p:cNvSpPr>
              <p:nvPr/>
            </p:nvSpPr>
            <p:spPr bwMode="auto">
              <a:xfrm rot="5400000">
                <a:off x="588" y="-113"/>
                <a:ext cx="606" cy="1210"/>
              </a:xfrm>
              <a:custGeom>
                <a:avLst/>
                <a:gdLst>
                  <a:gd name="T0" fmla="*/ 2147483647 w 174"/>
                  <a:gd name="T1" fmla="*/ 0 h 348"/>
                  <a:gd name="T2" fmla="*/ 0 w 174"/>
                  <a:gd name="T3" fmla="*/ 2147483647 h 348"/>
                  <a:gd name="T4" fmla="*/ 2147483647 w 174"/>
                  <a:gd name="T5" fmla="*/ 2147483647 h 348"/>
                  <a:gd name="T6" fmla="*/ 2147483647 w 174"/>
                  <a:gd name="T7" fmla="*/ 2147483647 h 348"/>
                  <a:gd name="T8" fmla="*/ 2147483647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5000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楷体" panose="02010609060101010101" charset="-122"/>
                </a:endParaRPr>
              </a:p>
            </p:txBody>
          </p:sp>
        </p:grpSp>
        <p:sp>
          <p:nvSpPr>
            <p:cNvPr id="6201" name="Rectangle 38"/>
            <p:cNvSpPr>
              <a:spLocks noChangeArrowheads="1"/>
            </p:cNvSpPr>
            <p:nvPr/>
          </p:nvSpPr>
          <p:spPr bwMode="auto">
            <a:xfrm>
              <a:off x="128588" y="109538"/>
              <a:ext cx="554037" cy="569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6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6148" name="Group 41"/>
          <p:cNvGrpSpPr/>
          <p:nvPr/>
        </p:nvGrpSpPr>
        <p:grpSpPr bwMode="auto">
          <a:xfrm>
            <a:off x="1190968" y="2425601"/>
            <a:ext cx="6584950" cy="790575"/>
            <a:chOff x="0" y="0"/>
            <a:chExt cx="6584950" cy="790575"/>
          </a:xfrm>
        </p:grpSpPr>
        <p:sp>
          <p:nvSpPr>
            <p:cNvPr id="6176" name="Rectangle 30"/>
            <p:cNvSpPr>
              <a:spLocks noChangeArrowheads="1"/>
            </p:cNvSpPr>
            <p:nvPr/>
          </p:nvSpPr>
          <p:spPr bwMode="auto">
            <a:xfrm>
              <a:off x="325438" y="68263"/>
              <a:ext cx="6259512" cy="666750"/>
            </a:xfrm>
            <a:prstGeom prst="rect">
              <a:avLst/>
            </a:prstGeom>
            <a:gradFill rotWithShape="1">
              <a:gsLst>
                <a:gs pos="0">
                  <a:srgbClr val="F1F1F1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B2B2B2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177" name="Group 43"/>
            <p:cNvGrpSpPr/>
            <p:nvPr/>
          </p:nvGrpSpPr>
          <p:grpSpPr bwMode="auto">
            <a:xfrm rot="10800000">
              <a:off x="0" y="0"/>
              <a:ext cx="793750" cy="790575"/>
              <a:chOff x="0" y="0"/>
              <a:chExt cx="1590" cy="1588"/>
            </a:xfrm>
          </p:grpSpPr>
          <p:grpSp>
            <p:nvGrpSpPr>
              <p:cNvPr id="6180" name="Group 44"/>
              <p:cNvGrpSpPr/>
              <p:nvPr/>
            </p:nvGrpSpPr>
            <p:grpSpPr bwMode="auto">
              <a:xfrm>
                <a:off x="0" y="0"/>
                <a:ext cx="1590" cy="1588"/>
                <a:chOff x="0" y="0"/>
                <a:chExt cx="1136" cy="1134"/>
              </a:xfrm>
            </p:grpSpPr>
            <p:grpSp>
              <p:nvGrpSpPr>
                <p:cNvPr id="6183" name="Group 45"/>
                <p:cNvGrpSpPr/>
                <p:nvPr/>
              </p:nvGrpSpPr>
              <p:grpSpPr bwMode="auto">
                <a:xfrm rot="10800000">
                  <a:off x="-21" y="-20"/>
                  <a:ext cx="1178" cy="1172"/>
                  <a:chOff x="0" y="0"/>
                  <a:chExt cx="822960" cy="816864"/>
                </a:xfrm>
              </p:grpSpPr>
              <p:pic>
                <p:nvPicPr>
                  <p:cNvPr id="6185" name="Oval 33"/>
                  <p:cNvPicPr>
                    <a:picLocks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822960" cy="8168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186" name="Text Box 47"/>
                  <p:cNvSpPr txBox="1">
                    <a:spLocks noChangeArrowheads="1"/>
                  </p:cNvSpPr>
                  <p:nvPr/>
                </p:nvSpPr>
                <p:spPr bwMode="auto">
                  <a:xfrm rot="10800000">
                    <a:off x="130911" y="128160"/>
                    <a:ext cx="561266" cy="5590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i="1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184" name="Oval 34"/>
                <p:cNvSpPr>
                  <a:spLocks noChangeArrowheads="1"/>
                </p:cNvSpPr>
                <p:nvPr/>
              </p:nvSpPr>
              <p:spPr bwMode="auto">
                <a:xfrm>
                  <a:off x="64" y="62"/>
                  <a:ext cx="1008" cy="101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BC000D"/>
                    </a:gs>
                    <a:gs pos="100000">
                      <a:srgbClr val="FF0517">
                        <a:alpha val="89998"/>
                      </a:srgbClr>
                    </a:gs>
                  </a:gsLst>
                  <a:lin ang="18900000" scaled="1"/>
                </a:gradFill>
                <a:ln w="9525">
                  <a:solidFill>
                    <a:srgbClr val="B2B2B2"/>
                  </a:solidFill>
                  <a:round/>
                </a:ln>
              </p:spPr>
              <p:txBody>
                <a:bodyPr rot="10800000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181" name="未知"/>
              <p:cNvSpPr>
                <a:spLocks noChangeArrowheads="1"/>
              </p:cNvSpPr>
              <p:nvPr/>
            </p:nvSpPr>
            <p:spPr bwMode="auto">
              <a:xfrm rot="-5400000">
                <a:off x="390" y="490"/>
                <a:ext cx="606" cy="1210"/>
              </a:xfrm>
              <a:custGeom>
                <a:avLst/>
                <a:gdLst>
                  <a:gd name="T0" fmla="*/ 2147483647 w 174"/>
                  <a:gd name="T1" fmla="*/ 0 h 348"/>
                  <a:gd name="T2" fmla="*/ 0 w 174"/>
                  <a:gd name="T3" fmla="*/ 2147483647 h 348"/>
                  <a:gd name="T4" fmla="*/ 2147483647 w 174"/>
                  <a:gd name="T5" fmla="*/ 2147483647 h 348"/>
                  <a:gd name="T6" fmla="*/ 2147483647 w 174"/>
                  <a:gd name="T7" fmla="*/ 2147483647 h 348"/>
                  <a:gd name="T8" fmla="*/ 2147483647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25998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楷体" panose="02010609060101010101" charset="-122"/>
                </a:endParaRPr>
              </a:p>
            </p:txBody>
          </p:sp>
          <p:sp>
            <p:nvSpPr>
              <p:cNvPr id="6182" name="未知"/>
              <p:cNvSpPr>
                <a:spLocks noChangeArrowheads="1"/>
              </p:cNvSpPr>
              <p:nvPr/>
            </p:nvSpPr>
            <p:spPr bwMode="auto">
              <a:xfrm rot="5400000">
                <a:off x="588" y="-113"/>
                <a:ext cx="606" cy="1210"/>
              </a:xfrm>
              <a:custGeom>
                <a:avLst/>
                <a:gdLst>
                  <a:gd name="T0" fmla="*/ 2147483647 w 174"/>
                  <a:gd name="T1" fmla="*/ 0 h 348"/>
                  <a:gd name="T2" fmla="*/ 0 w 174"/>
                  <a:gd name="T3" fmla="*/ 2147483647 h 348"/>
                  <a:gd name="T4" fmla="*/ 2147483647 w 174"/>
                  <a:gd name="T5" fmla="*/ 2147483647 h 348"/>
                  <a:gd name="T6" fmla="*/ 2147483647 w 174"/>
                  <a:gd name="T7" fmla="*/ 2147483647 h 348"/>
                  <a:gd name="T8" fmla="*/ 2147483647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5000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楷体" panose="02010609060101010101" charset="-122"/>
                </a:endParaRPr>
              </a:p>
            </p:txBody>
          </p:sp>
        </p:grpSp>
        <p:sp>
          <p:nvSpPr>
            <p:cNvPr id="6179" name="Rectangle 38"/>
            <p:cNvSpPr>
              <a:spLocks noChangeArrowheads="1"/>
            </p:cNvSpPr>
            <p:nvPr/>
          </p:nvSpPr>
          <p:spPr bwMode="auto">
            <a:xfrm>
              <a:off x="128588" y="109538"/>
              <a:ext cx="554037" cy="569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600" b="1">
                  <a:solidFill>
                    <a:srgbClr val="FFFFFF"/>
                  </a:solidFill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995815" y="1501661"/>
            <a:ext cx="5756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sym typeface="+mn-ea"/>
              </a:rPr>
              <a:t>Softmax</a:t>
            </a:r>
            <a:r>
              <a:rPr lang="en-US" altLang="zh-CN" sz="3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sym typeface="+mn-ea"/>
              </a:rPr>
              <a:t> Function</a:t>
            </a:r>
            <a:endParaRPr lang="zh-CN" sz="3200" dirty="0">
              <a:latin typeface="Times New Roman" panose="02020603050405020304" pitchFamily="18" charset="0"/>
              <a:ea typeface="楷体" panose="02010609060101010101" charset="-122"/>
              <a:sym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011880" y="2503156"/>
            <a:ext cx="5955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charset="-122"/>
                <a:sym typeface="+mn-ea"/>
              </a:rPr>
              <a:t>Logit Model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AD259239-B6EE-4D27-8D17-FE639AEC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16</a:t>
            </a:fld>
            <a:endParaRPr lang="en-US" altLang="zh-CN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1AA9E4B-84AE-4160-8735-E97CD22A9A51}"/>
              </a:ext>
            </a:extLst>
          </p:cNvPr>
          <p:cNvSpPr/>
          <p:nvPr/>
        </p:nvSpPr>
        <p:spPr>
          <a:xfrm>
            <a:off x="1331975" y="5350634"/>
            <a:ext cx="4391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5"/>
              </a:rPr>
              <a:t>https://www.jianshu.com/p/96f762d317b9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FBFCD0B-8930-44E7-8C16-5B59220BAA5D}"/>
              </a:ext>
            </a:extLst>
          </p:cNvPr>
          <p:cNvSpPr/>
          <p:nvPr/>
        </p:nvSpPr>
        <p:spPr>
          <a:xfrm>
            <a:off x="1331975" y="5719966"/>
            <a:ext cx="4326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6"/>
              </a:rPr>
              <a:t>https://www.jianshu.com/p/498f7bf488a2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C26C9DF-FFD6-4D69-B86B-A026B5512A71}"/>
              </a:ext>
            </a:extLst>
          </p:cNvPr>
          <p:cNvSpPr/>
          <p:nvPr/>
        </p:nvSpPr>
        <p:spPr>
          <a:xfrm>
            <a:off x="1331975" y="6062876"/>
            <a:ext cx="4378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7"/>
              </a:rPr>
              <a:t>https://www.jianshu.com/p/d93dec4f4a46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330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36"/>
    </mc:Choice>
    <mc:Fallback xmlns="">
      <p:transition spd="slow" advTm="1023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17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876256" y="4462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Logit Model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72B985-353E-4304-A92D-DC2039601ECF}"/>
              </a:ext>
            </a:extLst>
          </p:cNvPr>
          <p:cNvSpPr/>
          <p:nvPr/>
        </p:nvSpPr>
        <p:spPr>
          <a:xfrm>
            <a:off x="323528" y="870146"/>
            <a:ext cx="8496944" cy="3727239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一、线性回归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的局限性</a:t>
            </a:r>
            <a:endParaRPr lang="en-US" altLang="zh-CN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：因变量是定量变量，如定距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、定比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；不能是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定性变量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，如定序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、定类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二、实际情况</a:t>
            </a:r>
            <a:endParaRPr lang="en-US" altLang="zh-CN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World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：经常出现因变量是定性变量，比如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分类变量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三、一元线性回归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假设神经元数目：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	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神经元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神经元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problem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Binary Logistic Regression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（二值逻辑回归）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68897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18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870146"/>
                <a:ext cx="8496944" cy="3333861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三、一元线性回归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一元线性回归的数学模型抽象：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1	Number of data point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2	Data point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begChr m:val="（"/>
                        <m:endChr m:val="）"/>
                        <m:ctrlPr>
                          <a:rPr lang="zh-CN" alt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d>
                      <m:dPr>
                        <m:begChr m:val="（"/>
                        <m:endChr m:val="）"/>
                        <m:ctrlPr>
                          <a:rPr lang="zh-CN" alt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…(</m:t>
                    </m:r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|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即</a:t>
                </a:r>
                <a14:m>
                  <m:oMath xmlns:m="http://schemas.openxmlformats.org/officeDocument/2006/math">
                    <m:d>
                      <m:dPr>
                        <m:begChr m:val="（"/>
                        <m:endChr m:val="）"/>
                        <m:ctrlPr>
                          <a:rPr lang="zh-CN" alt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b="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整数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∈[1,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3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目标：找出一条直线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，即求得一对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满足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data points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到该线的距离和最小。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870146"/>
                <a:ext cx="8496944" cy="3333861"/>
              </a:xfrm>
              <a:prstGeom prst="rect">
                <a:avLst/>
              </a:prstGeom>
              <a:blipFill>
                <a:blip r:embed="rId3"/>
                <a:stretch>
                  <a:fillRect l="-717" b="-2377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1F4F38A-3963-4041-A223-06925AF983AF}"/>
              </a:ext>
            </a:extLst>
          </p:cNvPr>
          <p:cNvSpPr txBox="1"/>
          <p:nvPr/>
        </p:nvSpPr>
        <p:spPr>
          <a:xfrm>
            <a:off x="6876256" y="4462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Logit Model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658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19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870146"/>
                <a:ext cx="8496944" cy="5331844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三、一元线性回归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一元线性回归的数学模型抽象：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4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代价函数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(Cost Function)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第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个预测值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第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个真实值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  <m:sSup>
                                  <m:sSup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 dirty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 dirty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0" dirty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  <m:sSup>
                                  <m:sSup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 dirty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b="0" i="1" dirty="0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  <m:sSup>
                                  <m:sSup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 dirty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b="0" i="1" dirty="0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  <m:sSup>
                                  <m:sSup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 dirty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b="0" i="1" dirty="0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一元线性回归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最优化问题（找到一条最优直线）</a:t>
                </a:r>
                <a:endParaRPr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Step 5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求达到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min</m:t>
                        </m:r>
                      </m:fName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方法（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）：建立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关于变量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的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方程组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方法（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）：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梯度下降法求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最佳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870146"/>
                <a:ext cx="8496944" cy="5331844"/>
              </a:xfrm>
              <a:prstGeom prst="rect">
                <a:avLst/>
              </a:prstGeom>
              <a:blipFill>
                <a:blip r:embed="rId3"/>
                <a:stretch>
                  <a:fillRect l="-717" b="-1259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3045045-B540-4E8C-9E89-49D7F30C1F36}"/>
                  </a:ext>
                </a:extLst>
              </p:cNvPr>
              <p:cNvSpPr/>
              <p:nvPr/>
            </p:nvSpPr>
            <p:spPr>
              <a:xfrm>
                <a:off x="6553200" y="4835189"/>
                <a:ext cx="1602875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𝜕𝜃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3045045-B540-4E8C-9E89-49D7F30C1F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4835189"/>
                <a:ext cx="1602875" cy="1340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9EE323F9-86CB-4E55-9B15-CBF2EBD3EE0A}"/>
              </a:ext>
            </a:extLst>
          </p:cNvPr>
          <p:cNvSpPr txBox="1"/>
          <p:nvPr/>
        </p:nvSpPr>
        <p:spPr>
          <a:xfrm>
            <a:off x="6876256" y="4462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Logit Model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187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对角圆角矩形 34"/>
          <p:cNvSpPr/>
          <p:nvPr/>
        </p:nvSpPr>
        <p:spPr bwMode="auto">
          <a:xfrm>
            <a:off x="7452320" y="71414"/>
            <a:ext cx="1596366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indent="-342900"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defRPr/>
            </a:pP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Content</a:t>
            </a:r>
            <a:endParaRPr lang="zh-CN" altLang="en-US" sz="36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grpSp>
        <p:nvGrpSpPr>
          <p:cNvPr id="6146" name="Group 17"/>
          <p:cNvGrpSpPr/>
          <p:nvPr/>
        </p:nvGrpSpPr>
        <p:grpSpPr bwMode="auto">
          <a:xfrm>
            <a:off x="1186205" y="1412776"/>
            <a:ext cx="6584950" cy="790575"/>
            <a:chOff x="0" y="0"/>
            <a:chExt cx="6584950" cy="790575"/>
          </a:xfrm>
        </p:grpSpPr>
        <p:sp>
          <p:nvSpPr>
            <p:cNvPr id="6198" name="Rectangle 30"/>
            <p:cNvSpPr>
              <a:spLocks noChangeArrowheads="1"/>
            </p:cNvSpPr>
            <p:nvPr/>
          </p:nvSpPr>
          <p:spPr bwMode="auto">
            <a:xfrm>
              <a:off x="325438" y="68263"/>
              <a:ext cx="6259512" cy="666750"/>
            </a:xfrm>
            <a:prstGeom prst="rect">
              <a:avLst/>
            </a:prstGeom>
            <a:gradFill rotWithShape="1">
              <a:gsLst>
                <a:gs pos="0">
                  <a:srgbClr val="F1F1F1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B2B2B2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199" name="Group 19"/>
            <p:cNvGrpSpPr/>
            <p:nvPr/>
          </p:nvGrpSpPr>
          <p:grpSpPr bwMode="auto">
            <a:xfrm rot="10800000">
              <a:off x="0" y="0"/>
              <a:ext cx="793750" cy="790575"/>
              <a:chOff x="0" y="0"/>
              <a:chExt cx="1590" cy="1588"/>
            </a:xfrm>
          </p:grpSpPr>
          <p:grpSp>
            <p:nvGrpSpPr>
              <p:cNvPr id="6202" name="Group 20"/>
              <p:cNvGrpSpPr/>
              <p:nvPr/>
            </p:nvGrpSpPr>
            <p:grpSpPr bwMode="auto">
              <a:xfrm>
                <a:off x="0" y="0"/>
                <a:ext cx="1590" cy="1588"/>
                <a:chOff x="0" y="0"/>
                <a:chExt cx="1136" cy="1134"/>
              </a:xfrm>
            </p:grpSpPr>
            <p:grpSp>
              <p:nvGrpSpPr>
                <p:cNvPr id="6205" name="Group 21"/>
                <p:cNvGrpSpPr/>
                <p:nvPr/>
              </p:nvGrpSpPr>
              <p:grpSpPr bwMode="auto">
                <a:xfrm rot="10800000">
                  <a:off x="-19" y="-21"/>
                  <a:ext cx="1169" cy="1172"/>
                  <a:chOff x="0" y="0"/>
                  <a:chExt cx="816864" cy="816864"/>
                </a:xfrm>
              </p:grpSpPr>
              <p:pic>
                <p:nvPicPr>
                  <p:cNvPr id="6207" name="Oval 33"/>
                  <p:cNvPicPr>
                    <a:picLocks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816864" cy="8168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208" name="Text Box 23"/>
                  <p:cNvSpPr txBox="1">
                    <a:spLocks noChangeArrowheads="1"/>
                  </p:cNvSpPr>
                  <p:nvPr/>
                </p:nvSpPr>
                <p:spPr bwMode="auto">
                  <a:xfrm rot="10800000">
                    <a:off x="126148" y="127271"/>
                    <a:ext cx="561266" cy="5590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i="1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06" name="Oval 34"/>
                <p:cNvSpPr>
                  <a:spLocks noChangeArrowheads="1"/>
                </p:cNvSpPr>
                <p:nvPr/>
              </p:nvSpPr>
              <p:spPr bwMode="auto">
                <a:xfrm>
                  <a:off x="64" y="62"/>
                  <a:ext cx="1008" cy="101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BC000D"/>
                    </a:gs>
                    <a:gs pos="100000">
                      <a:srgbClr val="FF0517">
                        <a:alpha val="89998"/>
                      </a:srgbClr>
                    </a:gs>
                  </a:gsLst>
                  <a:lin ang="18900000" scaled="1"/>
                </a:gradFill>
                <a:ln w="9525">
                  <a:solidFill>
                    <a:srgbClr val="B2B2B2"/>
                  </a:solidFill>
                  <a:round/>
                </a:ln>
              </p:spPr>
              <p:txBody>
                <a:bodyPr rot="10800000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203" name="未知"/>
              <p:cNvSpPr>
                <a:spLocks noChangeArrowheads="1"/>
              </p:cNvSpPr>
              <p:nvPr/>
            </p:nvSpPr>
            <p:spPr bwMode="auto">
              <a:xfrm rot="-5400000">
                <a:off x="390" y="490"/>
                <a:ext cx="606" cy="1210"/>
              </a:xfrm>
              <a:custGeom>
                <a:avLst/>
                <a:gdLst>
                  <a:gd name="T0" fmla="*/ 2147483647 w 174"/>
                  <a:gd name="T1" fmla="*/ 0 h 348"/>
                  <a:gd name="T2" fmla="*/ 0 w 174"/>
                  <a:gd name="T3" fmla="*/ 2147483647 h 348"/>
                  <a:gd name="T4" fmla="*/ 2147483647 w 174"/>
                  <a:gd name="T5" fmla="*/ 2147483647 h 348"/>
                  <a:gd name="T6" fmla="*/ 2147483647 w 174"/>
                  <a:gd name="T7" fmla="*/ 2147483647 h 348"/>
                  <a:gd name="T8" fmla="*/ 2147483647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25998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楷体" panose="02010609060101010101" charset="-122"/>
                </a:endParaRPr>
              </a:p>
            </p:txBody>
          </p:sp>
          <p:sp>
            <p:nvSpPr>
              <p:cNvPr id="6204" name="未知"/>
              <p:cNvSpPr>
                <a:spLocks noChangeArrowheads="1"/>
              </p:cNvSpPr>
              <p:nvPr/>
            </p:nvSpPr>
            <p:spPr bwMode="auto">
              <a:xfrm rot="5400000">
                <a:off x="588" y="-113"/>
                <a:ext cx="606" cy="1210"/>
              </a:xfrm>
              <a:custGeom>
                <a:avLst/>
                <a:gdLst>
                  <a:gd name="T0" fmla="*/ 2147483647 w 174"/>
                  <a:gd name="T1" fmla="*/ 0 h 348"/>
                  <a:gd name="T2" fmla="*/ 0 w 174"/>
                  <a:gd name="T3" fmla="*/ 2147483647 h 348"/>
                  <a:gd name="T4" fmla="*/ 2147483647 w 174"/>
                  <a:gd name="T5" fmla="*/ 2147483647 h 348"/>
                  <a:gd name="T6" fmla="*/ 2147483647 w 174"/>
                  <a:gd name="T7" fmla="*/ 2147483647 h 348"/>
                  <a:gd name="T8" fmla="*/ 2147483647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5000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楷体" panose="02010609060101010101" charset="-122"/>
                </a:endParaRPr>
              </a:p>
            </p:txBody>
          </p:sp>
        </p:grpSp>
        <p:sp>
          <p:nvSpPr>
            <p:cNvPr id="6201" name="Rectangle 38"/>
            <p:cNvSpPr>
              <a:spLocks noChangeArrowheads="1"/>
            </p:cNvSpPr>
            <p:nvPr/>
          </p:nvSpPr>
          <p:spPr bwMode="auto">
            <a:xfrm>
              <a:off x="128588" y="109538"/>
              <a:ext cx="554037" cy="569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6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6148" name="Group 41"/>
          <p:cNvGrpSpPr/>
          <p:nvPr/>
        </p:nvGrpSpPr>
        <p:grpSpPr bwMode="auto">
          <a:xfrm>
            <a:off x="1190968" y="2425601"/>
            <a:ext cx="6584950" cy="790575"/>
            <a:chOff x="0" y="0"/>
            <a:chExt cx="6584950" cy="790575"/>
          </a:xfrm>
        </p:grpSpPr>
        <p:sp>
          <p:nvSpPr>
            <p:cNvPr id="6176" name="Rectangle 30"/>
            <p:cNvSpPr>
              <a:spLocks noChangeArrowheads="1"/>
            </p:cNvSpPr>
            <p:nvPr/>
          </p:nvSpPr>
          <p:spPr bwMode="auto">
            <a:xfrm>
              <a:off x="325438" y="68263"/>
              <a:ext cx="6259512" cy="666750"/>
            </a:xfrm>
            <a:prstGeom prst="rect">
              <a:avLst/>
            </a:prstGeom>
            <a:gradFill rotWithShape="1">
              <a:gsLst>
                <a:gs pos="0">
                  <a:srgbClr val="F1F1F1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B2B2B2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177" name="Group 43"/>
            <p:cNvGrpSpPr/>
            <p:nvPr/>
          </p:nvGrpSpPr>
          <p:grpSpPr bwMode="auto">
            <a:xfrm rot="10800000">
              <a:off x="0" y="0"/>
              <a:ext cx="793750" cy="790575"/>
              <a:chOff x="0" y="0"/>
              <a:chExt cx="1590" cy="1588"/>
            </a:xfrm>
          </p:grpSpPr>
          <p:grpSp>
            <p:nvGrpSpPr>
              <p:cNvPr id="6180" name="Group 44"/>
              <p:cNvGrpSpPr/>
              <p:nvPr/>
            </p:nvGrpSpPr>
            <p:grpSpPr bwMode="auto">
              <a:xfrm>
                <a:off x="0" y="0"/>
                <a:ext cx="1590" cy="1588"/>
                <a:chOff x="0" y="0"/>
                <a:chExt cx="1136" cy="1134"/>
              </a:xfrm>
            </p:grpSpPr>
            <p:grpSp>
              <p:nvGrpSpPr>
                <p:cNvPr id="6183" name="Group 45"/>
                <p:cNvGrpSpPr/>
                <p:nvPr/>
              </p:nvGrpSpPr>
              <p:grpSpPr bwMode="auto">
                <a:xfrm rot="10800000">
                  <a:off x="-21" y="-20"/>
                  <a:ext cx="1178" cy="1172"/>
                  <a:chOff x="0" y="0"/>
                  <a:chExt cx="822960" cy="816864"/>
                </a:xfrm>
              </p:grpSpPr>
              <p:pic>
                <p:nvPicPr>
                  <p:cNvPr id="6185" name="Oval 33"/>
                  <p:cNvPicPr>
                    <a:picLocks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822960" cy="8168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186" name="Text Box 47"/>
                  <p:cNvSpPr txBox="1">
                    <a:spLocks noChangeArrowheads="1"/>
                  </p:cNvSpPr>
                  <p:nvPr/>
                </p:nvSpPr>
                <p:spPr bwMode="auto">
                  <a:xfrm rot="10800000">
                    <a:off x="130911" y="128160"/>
                    <a:ext cx="561266" cy="5590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i="1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184" name="Oval 34"/>
                <p:cNvSpPr>
                  <a:spLocks noChangeArrowheads="1"/>
                </p:cNvSpPr>
                <p:nvPr/>
              </p:nvSpPr>
              <p:spPr bwMode="auto">
                <a:xfrm>
                  <a:off x="64" y="62"/>
                  <a:ext cx="1008" cy="101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BC000D"/>
                    </a:gs>
                    <a:gs pos="100000">
                      <a:srgbClr val="FF0517">
                        <a:alpha val="89998"/>
                      </a:srgbClr>
                    </a:gs>
                  </a:gsLst>
                  <a:lin ang="18900000" scaled="1"/>
                </a:gradFill>
                <a:ln w="9525">
                  <a:solidFill>
                    <a:srgbClr val="B2B2B2"/>
                  </a:solidFill>
                  <a:round/>
                </a:ln>
              </p:spPr>
              <p:txBody>
                <a:bodyPr rot="10800000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181" name="未知"/>
              <p:cNvSpPr>
                <a:spLocks noChangeArrowheads="1"/>
              </p:cNvSpPr>
              <p:nvPr/>
            </p:nvSpPr>
            <p:spPr bwMode="auto">
              <a:xfrm rot="-5400000">
                <a:off x="390" y="490"/>
                <a:ext cx="606" cy="1210"/>
              </a:xfrm>
              <a:custGeom>
                <a:avLst/>
                <a:gdLst>
                  <a:gd name="T0" fmla="*/ 2147483647 w 174"/>
                  <a:gd name="T1" fmla="*/ 0 h 348"/>
                  <a:gd name="T2" fmla="*/ 0 w 174"/>
                  <a:gd name="T3" fmla="*/ 2147483647 h 348"/>
                  <a:gd name="T4" fmla="*/ 2147483647 w 174"/>
                  <a:gd name="T5" fmla="*/ 2147483647 h 348"/>
                  <a:gd name="T6" fmla="*/ 2147483647 w 174"/>
                  <a:gd name="T7" fmla="*/ 2147483647 h 348"/>
                  <a:gd name="T8" fmla="*/ 2147483647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25998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楷体" panose="02010609060101010101" charset="-122"/>
                </a:endParaRPr>
              </a:p>
            </p:txBody>
          </p:sp>
          <p:sp>
            <p:nvSpPr>
              <p:cNvPr id="6182" name="未知"/>
              <p:cNvSpPr>
                <a:spLocks noChangeArrowheads="1"/>
              </p:cNvSpPr>
              <p:nvPr/>
            </p:nvSpPr>
            <p:spPr bwMode="auto">
              <a:xfrm rot="5400000">
                <a:off x="588" y="-113"/>
                <a:ext cx="606" cy="1210"/>
              </a:xfrm>
              <a:custGeom>
                <a:avLst/>
                <a:gdLst>
                  <a:gd name="T0" fmla="*/ 2147483647 w 174"/>
                  <a:gd name="T1" fmla="*/ 0 h 348"/>
                  <a:gd name="T2" fmla="*/ 0 w 174"/>
                  <a:gd name="T3" fmla="*/ 2147483647 h 348"/>
                  <a:gd name="T4" fmla="*/ 2147483647 w 174"/>
                  <a:gd name="T5" fmla="*/ 2147483647 h 348"/>
                  <a:gd name="T6" fmla="*/ 2147483647 w 174"/>
                  <a:gd name="T7" fmla="*/ 2147483647 h 348"/>
                  <a:gd name="T8" fmla="*/ 2147483647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5000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楷体" panose="02010609060101010101" charset="-122"/>
                </a:endParaRPr>
              </a:p>
            </p:txBody>
          </p:sp>
        </p:grpSp>
        <p:sp>
          <p:nvSpPr>
            <p:cNvPr id="6179" name="Rectangle 38"/>
            <p:cNvSpPr>
              <a:spLocks noChangeArrowheads="1"/>
            </p:cNvSpPr>
            <p:nvPr/>
          </p:nvSpPr>
          <p:spPr bwMode="auto">
            <a:xfrm>
              <a:off x="128588" y="109538"/>
              <a:ext cx="554037" cy="569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600" b="1">
                  <a:solidFill>
                    <a:srgbClr val="FFFFFF"/>
                  </a:solidFill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995815" y="1501661"/>
            <a:ext cx="5756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sym typeface="+mn-ea"/>
              </a:rPr>
              <a:t>Softmax</a:t>
            </a:r>
            <a:r>
              <a:rPr lang="en-US" altLang="zh-CN" sz="3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sym typeface="+mn-ea"/>
              </a:rPr>
              <a:t> Function</a:t>
            </a:r>
            <a:endParaRPr lang="zh-CN" sz="3200" dirty="0">
              <a:latin typeface="Times New Roman" panose="02020603050405020304" pitchFamily="18" charset="0"/>
              <a:ea typeface="楷体" panose="02010609060101010101" charset="-122"/>
              <a:sym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011880" y="2503156"/>
            <a:ext cx="5955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charset="-122"/>
                <a:sym typeface="+mn-ea"/>
              </a:rPr>
              <a:t>Logit Model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AD259239-B6EE-4D27-8D17-FE639AEC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2</a:t>
            </a:fld>
            <a:endParaRPr lang="en-US" altLang="zh-CN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529A798-2D27-446B-BE86-27C8B6E7A53B}"/>
              </a:ext>
            </a:extLst>
          </p:cNvPr>
          <p:cNvSpPr/>
          <p:nvPr/>
        </p:nvSpPr>
        <p:spPr>
          <a:xfrm>
            <a:off x="1331975" y="589258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5"/>
              </a:rPr>
              <a:t>https://blog.csdn.net/lyl771857509/article/details/79428475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45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36"/>
    </mc:Choice>
    <mc:Fallback xmlns="">
      <p:transition spd="slow" advTm="1023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20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870146"/>
                <a:ext cx="8496944" cy="5115311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三、一元线性回归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一元线性回归的数学模型抽象：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梯度下降法求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最佳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1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设定初始值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，学习率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2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开始递归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.	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.	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n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递归结束，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 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最佳点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870146"/>
                <a:ext cx="8496944" cy="5115311"/>
              </a:xfrm>
              <a:prstGeom prst="rect">
                <a:avLst/>
              </a:prstGeom>
              <a:blipFill>
                <a:blip r:embed="rId3"/>
                <a:stretch>
                  <a:fillRect l="-717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E0D8734-0DFF-40FD-8727-7B13A15C735A}"/>
                  </a:ext>
                </a:extLst>
              </p:cNvPr>
              <p:cNvSpPr/>
              <p:nvPr/>
            </p:nvSpPr>
            <p:spPr>
              <a:xfrm>
                <a:off x="3078097" y="2996952"/>
                <a:ext cx="2987805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update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𝜕𝜃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update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altLang="zh-CN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E0D8734-0DFF-40FD-8727-7B13A15C7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97" y="2996952"/>
                <a:ext cx="2987805" cy="1340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0C24608D-7F40-47EE-92BD-EF9EE6D0CE04}"/>
              </a:ext>
            </a:extLst>
          </p:cNvPr>
          <p:cNvSpPr txBox="1"/>
          <p:nvPr/>
        </p:nvSpPr>
        <p:spPr>
          <a:xfrm>
            <a:off x="6876256" y="4462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Logit Model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054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21</a:t>
            </a:fld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72B985-353E-4304-A92D-DC2039601ECF}"/>
              </a:ext>
            </a:extLst>
          </p:cNvPr>
          <p:cNvSpPr/>
          <p:nvPr/>
        </p:nvSpPr>
        <p:spPr>
          <a:xfrm>
            <a:off x="323528" y="870146"/>
            <a:ext cx="8496944" cy="1421992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四、反向传播推导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3B8043-4E80-4CDD-A14E-AA02EC1E7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31" y="1467275"/>
            <a:ext cx="6770337" cy="52542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F752A69-5487-40AB-AB8C-A2D8627A9E8B}"/>
              </a:ext>
            </a:extLst>
          </p:cNvPr>
          <p:cNvSpPr/>
          <p:nvPr/>
        </p:nvSpPr>
        <p:spPr>
          <a:xfrm>
            <a:off x="2699792" y="1467275"/>
            <a:ext cx="4572000" cy="12862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Neuron Input:	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像素值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Neuron Output:	0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判断是猫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1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判断不是猫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57A7EF-1182-4201-8DC6-32A552E51066}"/>
              </a:ext>
            </a:extLst>
          </p:cNvPr>
          <p:cNvSpPr txBox="1"/>
          <p:nvPr/>
        </p:nvSpPr>
        <p:spPr>
          <a:xfrm>
            <a:off x="6876256" y="4462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Logit Model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8DA7569-A5B0-4C3A-ADAF-09157B5EF290}"/>
                  </a:ext>
                </a:extLst>
              </p:cNvPr>
              <p:cNvSpPr/>
              <p:nvPr/>
            </p:nvSpPr>
            <p:spPr>
              <a:xfrm>
                <a:off x="5148064" y="5517232"/>
                <a:ext cx="824072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8DA7569-A5B0-4C3A-ADAF-09157B5EF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517232"/>
                <a:ext cx="824072" cy="387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F25528F-32A8-4F4F-8D85-3A9579C6C4FF}"/>
              </a:ext>
            </a:extLst>
          </p:cNvPr>
          <p:cNvCxnSpPr/>
          <p:nvPr/>
        </p:nvCxnSpPr>
        <p:spPr>
          <a:xfrm>
            <a:off x="5560100" y="5229200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501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22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870146"/>
                <a:ext cx="8496944" cy="3842783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四、反向传播推导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前向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传播公式：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to compute cost function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12887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|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12888 pixels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目标：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找到训练参数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12887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（多维）和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多元线性回归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最优化问题（找到一个最优超平面）</a:t>
                </a:r>
                <a:endParaRPr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Step 1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多元线性回归（神经网络节点的前半段计算）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870146"/>
                <a:ext cx="8496944" cy="3842783"/>
              </a:xfrm>
              <a:prstGeom prst="rect">
                <a:avLst/>
              </a:prstGeom>
              <a:blipFill>
                <a:blip r:embed="rId3"/>
                <a:stretch>
                  <a:fillRect l="-717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3E4C572-9BF1-470E-8F68-15A7E60D3909}"/>
                  </a:ext>
                </a:extLst>
              </p:cNvPr>
              <p:cNvSpPr/>
              <p:nvPr/>
            </p:nvSpPr>
            <p:spPr>
              <a:xfrm>
                <a:off x="2123728" y="4342356"/>
                <a:ext cx="4572000" cy="204062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 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12887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12887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12887</m:t>
                          </m:r>
                        </m:sub>
                      </m:sSub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12887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3E4C572-9BF1-470E-8F68-15A7E60D3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4342356"/>
                <a:ext cx="4572000" cy="20406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DD88EDCD-06F8-4DEC-91BB-50D059E38189}"/>
              </a:ext>
            </a:extLst>
          </p:cNvPr>
          <p:cNvSpPr txBox="1"/>
          <p:nvPr/>
        </p:nvSpPr>
        <p:spPr>
          <a:xfrm>
            <a:off x="6876256" y="4462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Logit Model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936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23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870146"/>
                <a:ext cx="8496944" cy="5375511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四、反向传播推导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前向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传播公式：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to compute cost function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Step 2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变换到（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𝑠𝑖𝑔𝑚𝑜𝑖𝑑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注：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(cap)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上有一条折线，是回归估计的预测值。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4" algn="ctr"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𝑠𝑖𝑔𝑚𝑜𝑖𝑑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sup>
                        </m:sSup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12887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12887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Step 3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个样本的总代价函数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即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函数：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func>
                          <m:func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func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−[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函数：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预测值向量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真实值向量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870146"/>
                <a:ext cx="8496944" cy="5375511"/>
              </a:xfrm>
              <a:prstGeom prst="rect">
                <a:avLst/>
              </a:prstGeom>
              <a:blipFill>
                <a:blip r:embed="rId3"/>
                <a:stretch>
                  <a:fillRect l="-717" b="-11565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4BA220BB-EA1C-4366-A579-A68D167B4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718" y="1052736"/>
            <a:ext cx="3747205" cy="1715588"/>
          </a:xfrm>
          <a:prstGeom prst="rect">
            <a:avLst/>
          </a:prstGeom>
        </p:spPr>
      </p:pic>
      <p:sp>
        <p:nvSpPr>
          <p:cNvPr id="4" name="爆炸形: 8 pt  3">
            <a:extLst>
              <a:ext uri="{FF2B5EF4-FFF2-40B4-BE49-F238E27FC236}">
                <a16:creationId xmlns:a16="http://schemas.microsoft.com/office/drawing/2014/main" id="{7D9FA8B3-354C-4B00-A4C7-BD5F55285B0E}"/>
              </a:ext>
            </a:extLst>
          </p:cNvPr>
          <p:cNvSpPr/>
          <p:nvPr/>
        </p:nvSpPr>
        <p:spPr>
          <a:xfrm>
            <a:off x="7524328" y="4404668"/>
            <a:ext cx="1425723" cy="1425723"/>
          </a:xfrm>
          <a:prstGeom prst="irregularSeal1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求平均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1D0EA9-B3AE-45D7-BABC-E2D898D1CCAF}"/>
              </a:ext>
            </a:extLst>
          </p:cNvPr>
          <p:cNvSpPr txBox="1"/>
          <p:nvPr/>
        </p:nvSpPr>
        <p:spPr>
          <a:xfrm>
            <a:off x="6876256" y="4462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Logit Model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00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24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870146"/>
                <a:ext cx="8496944" cy="5566973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四、反向传播推导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反向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传播公式：即对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function 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的变量求偏导，用链式求导。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已知：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func>
                      <m:funcPr>
                        <m:ctrlP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𝑠𝑖𝑔𝑚𝑜𝑖𝑑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sup>
                        </m:sSup>
                      </m:den>
                    </m:f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求解：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den>
                            </m:f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den>
                            </m:f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den>
                            </m:f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den>
                            </m:f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den>
                            </m:f>
                          </m:e>
                        </m:eqAr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870146"/>
                <a:ext cx="8496944" cy="5566973"/>
              </a:xfrm>
              <a:prstGeom prst="rect">
                <a:avLst/>
              </a:prstGeom>
              <a:blipFill>
                <a:blip r:embed="rId3"/>
                <a:stretch>
                  <a:fillRect l="-717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9AE8397-8542-4AAE-B6F5-C486D82D330A}"/>
              </a:ext>
            </a:extLst>
          </p:cNvPr>
          <p:cNvCxnSpPr/>
          <p:nvPr/>
        </p:nvCxnSpPr>
        <p:spPr>
          <a:xfrm flipV="1">
            <a:off x="1187624" y="2060848"/>
            <a:ext cx="0" cy="2016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0AB15F7-1D31-4E5F-8E63-82A1A12C0CFE}"/>
              </a:ext>
            </a:extLst>
          </p:cNvPr>
          <p:cNvCxnSpPr>
            <a:cxnSpLocks/>
          </p:cNvCxnSpPr>
          <p:nvPr/>
        </p:nvCxnSpPr>
        <p:spPr>
          <a:xfrm>
            <a:off x="7668344" y="1988840"/>
            <a:ext cx="0" cy="2016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爆炸形: 8 pt  11">
                <a:extLst>
                  <a:ext uri="{FF2B5EF4-FFF2-40B4-BE49-F238E27FC236}">
                    <a16:creationId xmlns:a16="http://schemas.microsoft.com/office/drawing/2014/main" id="{03F7E8F2-5B48-4357-986D-C527DB47EEAA}"/>
                  </a:ext>
                </a:extLst>
              </p:cNvPr>
              <p:cNvSpPr/>
              <p:nvPr/>
            </p:nvSpPr>
            <p:spPr>
              <a:xfrm>
                <a:off x="3995935" y="1619412"/>
                <a:ext cx="2160239" cy="1220908"/>
              </a:xfrm>
              <a:prstGeom prst="irregularSeal1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</a:rPr>
                  <a:t>求导数</a:t>
                </a:r>
                <a:r>
                  <a:rPr lang="en-US" altLang="zh-CN" sz="1400" dirty="0">
                    <a:solidFill>
                      <a:schemeClr val="tx1"/>
                    </a:solidFill>
                  </a:rPr>
                  <a:t>=</a:t>
                </a:r>
                <a:r>
                  <a:rPr lang="en-US" altLang="zh-CN" sz="1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</a:rPr>
                  <a:t>？</a:t>
                </a:r>
              </a:p>
            </p:txBody>
          </p:sp>
        </mc:Choice>
        <mc:Fallback xmlns="">
          <p:sp>
            <p:nvSpPr>
              <p:cNvPr id="12" name="爆炸形: 8 pt  11">
                <a:extLst>
                  <a:ext uri="{FF2B5EF4-FFF2-40B4-BE49-F238E27FC236}">
                    <a16:creationId xmlns:a16="http://schemas.microsoft.com/office/drawing/2014/main" id="{03F7E8F2-5B48-4357-986D-C527DB47E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5" y="1619412"/>
                <a:ext cx="2160239" cy="1220908"/>
              </a:xfrm>
              <a:prstGeom prst="irregularSeal1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7A988415-B9C5-4890-885A-32B24DF4E817}"/>
              </a:ext>
            </a:extLst>
          </p:cNvPr>
          <p:cNvSpPr txBox="1"/>
          <p:nvPr/>
        </p:nvSpPr>
        <p:spPr>
          <a:xfrm>
            <a:off x="6876256" y="4462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Logit Model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846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25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870146"/>
                <a:ext cx="8496944" cy="5616346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四、反向传播推导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求解：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Step 1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	Step 2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den>
                        </m:f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zh-CN" altLang="en-US" sz="2000" dirty="0">
                  <a:latin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？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altLang="zh-CN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？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sup>
                        </m:sSup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sigmod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function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2000" b="0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)(1−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870146"/>
                <a:ext cx="8496944" cy="5616346"/>
              </a:xfrm>
              <a:prstGeom prst="rect">
                <a:avLst/>
              </a:prstGeom>
              <a:blipFill>
                <a:blip r:embed="rId3"/>
                <a:stretch>
                  <a:fillRect l="-717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FCECD858-A2D9-4F6F-927E-D83E685A6B1A}"/>
              </a:ext>
            </a:extLst>
          </p:cNvPr>
          <p:cNvSpPr txBox="1"/>
          <p:nvPr/>
        </p:nvSpPr>
        <p:spPr>
          <a:xfrm>
            <a:off x="6876256" y="4462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Logit Model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014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26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870146"/>
                <a:ext cx="8496944" cy="5546583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四、反向传播推导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求解：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Step 1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	Step 2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den>
                        </m:f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den>
                            </m:f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den>
                            </m:f>
                          </m:e>
                        </m:nary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sup>
                        </m:sSup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den>
                            </m:f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den>
                            </m:f>
                          </m:e>
                        </m:nary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sup>
                        </m:sSup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0" dirty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den>
                            </m:f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den>
                            </m:f>
                          </m:e>
                        </m:nary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0" dirty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f>
                          <m:f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den>
                        </m:f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den>
                        </m:f>
                      </m:e>
                    </m:nary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?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870146"/>
                <a:ext cx="8496944" cy="5546583"/>
              </a:xfrm>
              <a:prstGeom prst="rect">
                <a:avLst/>
              </a:prstGeom>
              <a:blipFill>
                <a:blip r:embed="rId3"/>
                <a:stretch>
                  <a:fillRect l="-717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10CDA8B-199B-408F-8E26-7C2EC08A3660}"/>
              </a:ext>
            </a:extLst>
          </p:cNvPr>
          <p:cNvSpPr txBox="1"/>
          <p:nvPr/>
        </p:nvSpPr>
        <p:spPr>
          <a:xfrm>
            <a:off x="6876256" y="4462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Logit Model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755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27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870146"/>
                <a:ext cx="8496944" cy="4134273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四、反向传播推导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求解：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Step 1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	Step 2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num>
                      <m:den>
                        <m: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</a:rPr>
                  <a:t>	Step 3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？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	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可以看出，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,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求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的偏导也是各样本点平均值的形式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870146"/>
                <a:ext cx="8496944" cy="4134273"/>
              </a:xfrm>
              <a:prstGeom prst="rect">
                <a:avLst/>
              </a:prstGeom>
              <a:blipFill>
                <a:blip r:embed="rId3"/>
                <a:stretch>
                  <a:fillRect l="-717" b="-1770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72C3640-F534-4D69-8759-FF9585E3932B}"/>
              </a:ext>
            </a:extLst>
          </p:cNvPr>
          <p:cNvSpPr txBox="1"/>
          <p:nvPr/>
        </p:nvSpPr>
        <p:spPr>
          <a:xfrm>
            <a:off x="6876256" y="4462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Logit Model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124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28</a:t>
            </a:fld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72B985-353E-4304-A92D-DC2039601ECF}"/>
              </a:ext>
            </a:extLst>
          </p:cNvPr>
          <p:cNvSpPr/>
          <p:nvPr/>
        </p:nvSpPr>
        <p:spPr>
          <a:xfrm>
            <a:off x="323528" y="870146"/>
            <a:ext cx="8496944" cy="495585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五、损失函数推导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A09B33-3052-405C-A10E-2F5D1990E498}"/>
              </a:ext>
            </a:extLst>
          </p:cNvPr>
          <p:cNvSpPr txBox="1"/>
          <p:nvPr/>
        </p:nvSpPr>
        <p:spPr>
          <a:xfrm>
            <a:off x="6876256" y="4462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Logit Model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D2D0582-8419-49F0-8460-F5D95123932F}"/>
              </a:ext>
            </a:extLst>
          </p:cNvPr>
          <p:cNvCxnSpPr/>
          <p:nvPr/>
        </p:nvCxnSpPr>
        <p:spPr>
          <a:xfrm>
            <a:off x="1691680" y="191683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0350A7AC-580E-4EF4-9E73-6AD435FF8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31" y="1467275"/>
            <a:ext cx="6770337" cy="5254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859CA06-0F1F-449C-9688-B745BDBF31C0}"/>
                  </a:ext>
                </a:extLst>
              </p:cNvPr>
              <p:cNvSpPr/>
              <p:nvPr/>
            </p:nvSpPr>
            <p:spPr>
              <a:xfrm>
                <a:off x="5148064" y="5517232"/>
                <a:ext cx="824072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859CA06-0F1F-449C-9688-B745BDBF3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517232"/>
                <a:ext cx="824072" cy="387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666EED8-C269-4BEC-958F-01A8AF5773E3}"/>
              </a:ext>
            </a:extLst>
          </p:cNvPr>
          <p:cNvCxnSpPr/>
          <p:nvPr/>
        </p:nvCxnSpPr>
        <p:spPr>
          <a:xfrm>
            <a:off x="5560100" y="5229200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746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29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870146"/>
                <a:ext cx="8496944" cy="5201296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五、损失函数推导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Sigmod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Function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值域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：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𝑠𝑖𝑔𝑚𝑜𝑖𝑑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sz="200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(0,1)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sym typeface="Wingdings" panose="05000000000000000000" pitchFamily="2" charset="2"/>
                  </a:rPr>
                  <a:t>		</a:t>
                </a:r>
                <a:r>
                  <a:rPr lang="zh-CN" altLang="en-US" sz="2000" dirty="0">
                    <a:latin typeface="Times New Roman" panose="02020603050405020304" pitchFamily="18" charset="0"/>
                    <a:sym typeface="Wingdings" panose="05000000000000000000" pitchFamily="2" charset="2"/>
                  </a:rPr>
                  <a:t>构建伯努利概率分布</a:t>
                </a:r>
                <a:endParaRPr lang="en-US" altLang="zh-CN" sz="2000" dirty="0">
                  <a:latin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sym typeface="Wingdings" panose="05000000000000000000" pitchFamily="2" charset="2"/>
                  </a:rPr>
                  <a:t>Logistic Regression output</a:t>
                </a:r>
                <a:r>
                  <a:rPr lang="zh-CN" altLang="en-US" sz="2000" dirty="0">
                    <a:latin typeface="Times New Roman" panose="02020603050405020304" pitchFamily="18" charset="0"/>
                    <a:sym typeface="Wingdings" panose="05000000000000000000" pitchFamily="2" charset="2"/>
                  </a:rPr>
                  <a:t>：</a:t>
                </a:r>
                <a:r>
                  <a:rPr lang="en-US" altLang="zh-CN" sz="2000" dirty="0">
                    <a:latin typeface="Times New Roman" panose="02020603050405020304" pitchFamily="18" charset="0"/>
                    <a:sym typeface="Wingdings" panose="05000000000000000000" pitchFamily="2" charset="2"/>
                  </a:rPr>
                  <a:t>0</a:t>
                </a:r>
                <a:r>
                  <a:rPr lang="zh-CN" altLang="en-US" sz="2000" dirty="0">
                    <a:latin typeface="Times New Roman" panose="02020603050405020304" pitchFamily="18" charset="0"/>
                    <a:sym typeface="Wingdings" panose="05000000000000000000" pitchFamily="2" charset="2"/>
                  </a:rPr>
                  <a:t>或</a:t>
                </a:r>
                <a:r>
                  <a:rPr lang="en-US" altLang="zh-CN" sz="2000" dirty="0">
                    <a:latin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如何构建伯努利概率分布：</a:t>
                </a:r>
                <a:endParaRPr lang="en-US" altLang="zh-CN" sz="20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Step 1	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简写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		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𝑠𝑖𝑔𝑚𝑜𝑖𝑑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Step 2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约定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的概率含义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         |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给定样本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属于类别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的概率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e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|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给定样本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属于类别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的概率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870146"/>
                <a:ext cx="8496944" cy="5201296"/>
              </a:xfrm>
              <a:prstGeom prst="rect">
                <a:avLst/>
              </a:prstGeom>
              <a:blipFill>
                <a:blip r:embed="rId3"/>
                <a:stretch>
                  <a:fillRect l="-717" r="-789" b="-1290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4A09B33-3052-405C-A10E-2F5D1990E498}"/>
              </a:ext>
            </a:extLst>
          </p:cNvPr>
          <p:cNvSpPr txBox="1"/>
          <p:nvPr/>
        </p:nvSpPr>
        <p:spPr>
          <a:xfrm>
            <a:off x="6876256" y="4462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Logit Model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D2D0582-8419-49F0-8460-F5D95123932F}"/>
              </a:ext>
            </a:extLst>
          </p:cNvPr>
          <p:cNvCxnSpPr/>
          <p:nvPr/>
        </p:nvCxnSpPr>
        <p:spPr>
          <a:xfrm>
            <a:off x="1691680" y="191683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B85F016-1774-4676-B19F-ECD2214C504C}"/>
                  </a:ext>
                </a:extLst>
              </p:cNvPr>
              <p:cNvSpPr/>
              <p:nvPr/>
            </p:nvSpPr>
            <p:spPr>
              <a:xfrm>
                <a:off x="6660232" y="3861048"/>
                <a:ext cx="18532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∅(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B85F016-1774-4676-B19F-ECD2214C5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861048"/>
                <a:ext cx="1853200" cy="369332"/>
              </a:xfrm>
              <a:prstGeom prst="rect">
                <a:avLst/>
              </a:prstGeom>
              <a:blipFill>
                <a:blip r:embed="rId4"/>
                <a:stretch>
                  <a:fillRect t="-4918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ADD63FB-2A92-4B26-915D-596400C86189}"/>
              </a:ext>
            </a:extLst>
          </p:cNvPr>
          <p:cNvCxnSpPr/>
          <p:nvPr/>
        </p:nvCxnSpPr>
        <p:spPr>
          <a:xfrm>
            <a:off x="5652120" y="4082673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598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3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804248" y="44624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Introduction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1023464"/>
                <a:ext cx="8496944" cy="4188904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损失函数：定义在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样本上，计算单个样本误差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Function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代价函数：定义在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whole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训练集上，计算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的期望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 Function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目标函数：最优化问题（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maximize/minimize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）对应的函数。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𝑂𝑏𝑗𝑒𝑐𝑡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𝐹𝑢𝑛𝑐𝑡𝑖𝑜𝑛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𝐸𝑚𝑝𝑖𝑟𝑖𝑐𝑎𝑙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𝑅𝑖𝑠𝑘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𝑆𝑡𝑟𝑢𝑐𝑡𝑢𝑟𝑎𝑙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𝑅𝑖𝑠𝑘</m:t>
                    </m:r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经验风险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结构风险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𝐶𝑜𝑠𝑡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𝐹𝑢𝑛𝑐𝑡𝑖𝑜𝑛</m:t>
                    </m:r>
                    <m:r>
                      <a:rPr lang="en-US" altLang="zh-CN" sz="2000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𝑅𝑒𝑔𝑢𝑙𝑎𝑟𝑖𝑧𝑎𝑡𝑖𝑜𝑛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代价函数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正则化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023464"/>
                <a:ext cx="8496944" cy="4188904"/>
              </a:xfrm>
              <a:prstGeom prst="rect">
                <a:avLst/>
              </a:prstGeom>
              <a:blipFill>
                <a:blip r:embed="rId2"/>
                <a:stretch>
                  <a:fillRect l="-717" b="-1747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005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30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870146"/>
                <a:ext cx="8496944" cy="4874732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五、损失函数推导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Sigmod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Function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值域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：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𝑠𝑖𝑔𝑚𝑜𝑖𝑑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sz="2000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(0,1)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sym typeface="Wingdings" panose="05000000000000000000" pitchFamily="2" charset="2"/>
                  </a:rPr>
                  <a:t>		</a:t>
                </a:r>
                <a:r>
                  <a:rPr lang="zh-CN" altLang="en-US" sz="2000" dirty="0">
                    <a:latin typeface="Times New Roman" panose="02020603050405020304" pitchFamily="18" charset="0"/>
                    <a:sym typeface="Wingdings" panose="05000000000000000000" pitchFamily="2" charset="2"/>
                  </a:rPr>
                  <a:t>构建伯努利概率分布</a:t>
                </a:r>
                <a:endParaRPr lang="en-US" altLang="zh-CN" sz="2000" dirty="0">
                  <a:latin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sym typeface="Wingdings" panose="05000000000000000000" pitchFamily="2" charset="2"/>
                  </a:rPr>
                  <a:t>Logistic Regression output</a:t>
                </a:r>
                <a:r>
                  <a:rPr lang="zh-CN" altLang="en-US" sz="2000" dirty="0">
                    <a:latin typeface="Times New Roman" panose="02020603050405020304" pitchFamily="18" charset="0"/>
                    <a:sym typeface="Wingdings" panose="05000000000000000000" pitchFamily="2" charset="2"/>
                  </a:rPr>
                  <a:t>：</a:t>
                </a:r>
                <a:r>
                  <a:rPr lang="en-US" altLang="zh-CN" sz="2000" dirty="0">
                    <a:latin typeface="Times New Roman" panose="02020603050405020304" pitchFamily="18" charset="0"/>
                    <a:sym typeface="Wingdings" panose="05000000000000000000" pitchFamily="2" charset="2"/>
                  </a:rPr>
                  <a:t>0</a:t>
                </a:r>
                <a:r>
                  <a:rPr lang="zh-CN" altLang="en-US" sz="2000" dirty="0">
                    <a:latin typeface="Times New Roman" panose="02020603050405020304" pitchFamily="18" charset="0"/>
                    <a:sym typeface="Wingdings" panose="05000000000000000000" pitchFamily="2" charset="2"/>
                  </a:rPr>
                  <a:t>或</a:t>
                </a:r>
                <a:r>
                  <a:rPr lang="en-US" altLang="zh-CN" sz="2000" dirty="0">
                    <a:latin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sym typeface="Wingdings" panose="05000000000000000000" pitchFamily="2" charset="2"/>
                  </a:rPr>
                  <a:t>如何构建伯努利概率分布：</a:t>
                </a:r>
                <a:endParaRPr lang="en-US" altLang="zh-CN" sz="20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Step 3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整合成条件概率公式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Pr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   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𝐼𝑓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Pr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𝐼𝑓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Step 4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合并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(1−</m:t>
                        </m:r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870146"/>
                <a:ext cx="8496944" cy="4874732"/>
              </a:xfrm>
              <a:prstGeom prst="rect">
                <a:avLst/>
              </a:prstGeom>
              <a:blipFill>
                <a:blip r:embed="rId3"/>
                <a:stretch>
                  <a:fillRect l="-717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14A09B33-3052-405C-A10E-2F5D1990E498}"/>
              </a:ext>
            </a:extLst>
          </p:cNvPr>
          <p:cNvSpPr txBox="1"/>
          <p:nvPr/>
        </p:nvSpPr>
        <p:spPr>
          <a:xfrm>
            <a:off x="6876256" y="4462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Logit Model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D2D0582-8419-49F0-8460-F5D95123932F}"/>
              </a:ext>
            </a:extLst>
          </p:cNvPr>
          <p:cNvCxnSpPr/>
          <p:nvPr/>
        </p:nvCxnSpPr>
        <p:spPr>
          <a:xfrm>
            <a:off x="1691680" y="1916832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338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31</a:t>
            </a:fld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72B985-353E-4304-A92D-DC2039601ECF}"/>
              </a:ext>
            </a:extLst>
          </p:cNvPr>
          <p:cNvSpPr/>
          <p:nvPr/>
        </p:nvSpPr>
        <p:spPr>
          <a:xfrm>
            <a:off x="323528" y="870146"/>
            <a:ext cx="8496944" cy="5943230"/>
          </a:xfrm>
          <a:prstGeom prst="rect">
            <a:avLst/>
          </a:prstGeom>
          <a:ln w="3175">
            <a:noFill/>
            <a:prstDash val="solid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六、支持处理分类变量的统计分析法</a:t>
            </a:r>
            <a:endParaRPr lang="en-US" altLang="zh-CN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）判别分析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Probit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分析（离散选择模型）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这是什么？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回归分析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）二元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回归分析：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两种取值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6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）多元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回归分析：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有多种取值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后文说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要求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right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）对数线性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altLang="zh-CN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七、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Logit Model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性质</a:t>
            </a:r>
            <a:endParaRPr lang="en-US" altLang="zh-CN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）首个离散选择模型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1959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Luce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推导出）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模型与最大效用理论一致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1960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Marschark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证明）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）极值分布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可以推出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形式的模型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1965 Marley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证明）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形式的模型效用非确定项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服从极值分布（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1974 McFadden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）亮点：选择枝的减少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增加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不影响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各选择枝之间被选概率的比值！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ECE98D-0925-49FB-9711-6B95142A092A}"/>
              </a:ext>
            </a:extLst>
          </p:cNvPr>
          <p:cNvSpPr txBox="1"/>
          <p:nvPr/>
        </p:nvSpPr>
        <p:spPr>
          <a:xfrm>
            <a:off x="6876256" y="4462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Logit Model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412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32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870146"/>
                <a:ext cx="8496944" cy="4734501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Logit Model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（分类评定模型）</a:t>
                </a:r>
                <a:r>
                  <a:rPr lang="en-US" altLang="zh-CN" sz="20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Logistic Regression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（逻辑回归）</a:t>
                </a:r>
                <a:endParaRPr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值的相关参数定义：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）优势比：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𝑜𝑑𝑑𝑠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=1)</m:t>
                        </m:r>
                      </m:num>
                      <m:den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=0)</m:t>
                        </m:r>
                      </m:den>
                    </m:f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）效用值：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𝑙𝑜𝑔𝑖𝑡</m:t>
                    </m:r>
                    <m:r>
                      <a:rPr lang="en-US" altLang="zh-CN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𝑜𝑑𝑑𝑠</m:t>
                            </m:r>
                          </m:e>
                        </m:d>
                      </m:e>
                    </m:func>
                  </m:oMath>
                </a14:m>
                <a:endParaRPr lang="en-US" altLang="zh-CN" sz="2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𝑙𝑜𝑔𝑖𝑡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1−</m:t>
                                </m:r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log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⁡()</m:t>
                      </m:r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logit function is the inverse of the sigmoidal “logistic” function. When the function’s variable represents a probability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logit function gives the log-odds, or the logarithm of the odds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/(1 −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870146"/>
                <a:ext cx="8496944" cy="4734501"/>
              </a:xfrm>
              <a:prstGeom prst="rect">
                <a:avLst/>
              </a:prstGeom>
              <a:blipFill>
                <a:blip r:embed="rId3"/>
                <a:stretch>
                  <a:fillRect l="-717" b="-1418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CECE98D-0925-49FB-9711-6B95142A092A}"/>
              </a:ext>
            </a:extLst>
          </p:cNvPr>
          <p:cNvSpPr txBox="1"/>
          <p:nvPr/>
        </p:nvSpPr>
        <p:spPr>
          <a:xfrm>
            <a:off x="6876256" y="4462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Logit Model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C5A9FC-F4E7-46F1-97FC-0778537A7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472" y="1412776"/>
            <a:ext cx="30480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75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ChangeArrowheads="1"/>
          </p:cNvSpPr>
          <p:nvPr/>
        </p:nvSpPr>
        <p:spPr bwMode="auto">
          <a:xfrm>
            <a:off x="935037" y="1700808"/>
            <a:ext cx="7273925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4400" b="1" dirty="0">
                <a:solidFill>
                  <a:srgbClr val="B0252A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Thanks</a:t>
            </a:r>
            <a:endParaRPr lang="zh-CN" altLang="en-US" sz="4400" b="1" dirty="0">
              <a:solidFill>
                <a:srgbClr val="B0252A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9329" y="4005064"/>
            <a:ext cx="8185343" cy="1483450"/>
            <a:chOff x="467544" y="4005064"/>
            <a:chExt cx="8185343" cy="148345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009781"/>
              <a:ext cx="2589795" cy="14787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559" y="4005064"/>
              <a:ext cx="2448170" cy="14834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9949" y="4005064"/>
              <a:ext cx="2352938" cy="1483450"/>
            </a:xfrm>
            <a:prstGeom prst="roundRect">
              <a:avLst>
                <a:gd name="adj" fmla="val 5755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2DBA8A5-1110-4739-BB40-7C1B4C7D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0028-3255-4271-BAA0-8BC7E691A70B}" type="slidenum">
              <a:rPr lang="en-US" altLang="zh-CN" smtClean="0"/>
              <a:t>33</a:t>
            </a:fld>
            <a:endParaRPr lang="en-US" altLang="zh-CN"/>
          </a:p>
        </p:txBody>
      </p:sp>
    </p:spTree>
  </p:cSld>
  <p:clrMapOvr>
    <a:masterClrMapping/>
  </p:clrMapOvr>
  <p:transition advTm="175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4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804248" y="44624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Introduction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1023464"/>
                <a:ext cx="8496944" cy="3975897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目标：用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来拟合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Price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</a:rPr>
                  <a:t>分析：</a:t>
                </a:r>
                <a:endParaRPr lang="en-US" altLang="zh-CN" sz="2000" dirty="0">
                  <a:latin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经验风险：训练集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all</a:t>
                </a:r>
                <a:r>
                  <a:rPr lang="zh-CN" alt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样本的平均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Loss </a:t>
                </a:r>
                <a:r>
                  <a:rPr lang="en-US" altLang="zh-CN" sz="2000" dirty="0">
                    <a:latin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min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𝐸𝑚𝑝𝑖𝑟𝑖𝑐𝑎𝑙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𝑅𝑖𝑠𝑘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min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 </m:t>
                    </m:r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𝑁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𝑁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))</m:t>
                        </m:r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zh-CN" sz="20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结构风险：度量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的复杂度（即正则化）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𝑛𝑜𝑟𝑚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或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𝑛𝑜𝑟𝑚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023464"/>
                <a:ext cx="8496944" cy="3975897"/>
              </a:xfrm>
              <a:prstGeom prst="rect">
                <a:avLst/>
              </a:prstGeom>
              <a:blipFill>
                <a:blip r:embed="rId2"/>
                <a:stretch>
                  <a:fillRect l="-717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36CF35F0-7C60-4E7A-AD23-AA010654A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1" b="8999"/>
          <a:stretch/>
        </p:blipFill>
        <p:spPr bwMode="auto">
          <a:xfrm>
            <a:off x="1143000" y="4894138"/>
            <a:ext cx="6858000" cy="170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DA20116-DD4E-4122-B2C3-97DEBD030AB2}"/>
                  </a:ext>
                </a:extLst>
              </p:cNvPr>
              <p:cNvSpPr/>
              <p:nvPr/>
            </p:nvSpPr>
            <p:spPr>
              <a:xfrm>
                <a:off x="2411760" y="5013176"/>
                <a:ext cx="7641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DA20116-DD4E-4122-B2C3-97DEBD030A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5013176"/>
                <a:ext cx="764184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50C1AD1-3D03-4751-A09F-6AB658DE6EB8}"/>
                  </a:ext>
                </a:extLst>
              </p:cNvPr>
              <p:cNvSpPr/>
              <p:nvPr/>
            </p:nvSpPr>
            <p:spPr>
              <a:xfrm>
                <a:off x="4572000" y="5013176"/>
                <a:ext cx="7641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50C1AD1-3D03-4751-A09F-6AB658DE6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013176"/>
                <a:ext cx="764184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AD22FBB-D2C7-443A-B297-9346884ABB80}"/>
                  </a:ext>
                </a:extLst>
              </p:cNvPr>
              <p:cNvSpPr/>
              <p:nvPr/>
            </p:nvSpPr>
            <p:spPr>
              <a:xfrm>
                <a:off x="7380312" y="5013176"/>
                <a:ext cx="7641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AD22FBB-D2C7-443A-B297-9346884ABB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5013176"/>
                <a:ext cx="764184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686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对角圆角矩形 34"/>
          <p:cNvSpPr/>
          <p:nvPr/>
        </p:nvSpPr>
        <p:spPr bwMode="auto">
          <a:xfrm>
            <a:off x="7452320" y="71414"/>
            <a:ext cx="1596366" cy="500041"/>
          </a:xfrm>
          <a:prstGeom prst="round2DiagRect">
            <a:avLst/>
          </a:prstGeom>
          <a:noFill/>
          <a:ln w="63500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50800" h="25400" prst="hardEdge"/>
          </a:sp3d>
        </p:spPr>
        <p:txBody>
          <a:bodyPr anchor="ctr"/>
          <a:lstStyle/>
          <a:p>
            <a:pPr marL="342900" indent="-342900"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defRPr/>
            </a:pP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Content</a:t>
            </a:r>
            <a:endParaRPr lang="zh-CN" altLang="en-US" sz="36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grpSp>
        <p:nvGrpSpPr>
          <p:cNvPr id="6146" name="Group 17"/>
          <p:cNvGrpSpPr/>
          <p:nvPr/>
        </p:nvGrpSpPr>
        <p:grpSpPr bwMode="auto">
          <a:xfrm>
            <a:off x="1186205" y="1412776"/>
            <a:ext cx="6584950" cy="790575"/>
            <a:chOff x="0" y="0"/>
            <a:chExt cx="6584950" cy="790575"/>
          </a:xfrm>
        </p:grpSpPr>
        <p:sp>
          <p:nvSpPr>
            <p:cNvPr id="6198" name="Rectangle 30"/>
            <p:cNvSpPr>
              <a:spLocks noChangeArrowheads="1"/>
            </p:cNvSpPr>
            <p:nvPr/>
          </p:nvSpPr>
          <p:spPr bwMode="auto">
            <a:xfrm>
              <a:off x="325438" y="68263"/>
              <a:ext cx="6259512" cy="666750"/>
            </a:xfrm>
            <a:prstGeom prst="rect">
              <a:avLst/>
            </a:prstGeom>
            <a:gradFill rotWithShape="1">
              <a:gsLst>
                <a:gs pos="0">
                  <a:srgbClr val="F1F1F1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B2B2B2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199" name="Group 19"/>
            <p:cNvGrpSpPr/>
            <p:nvPr/>
          </p:nvGrpSpPr>
          <p:grpSpPr bwMode="auto">
            <a:xfrm rot="10800000">
              <a:off x="0" y="0"/>
              <a:ext cx="793750" cy="790575"/>
              <a:chOff x="0" y="0"/>
              <a:chExt cx="1590" cy="1588"/>
            </a:xfrm>
          </p:grpSpPr>
          <p:grpSp>
            <p:nvGrpSpPr>
              <p:cNvPr id="6202" name="Group 20"/>
              <p:cNvGrpSpPr/>
              <p:nvPr/>
            </p:nvGrpSpPr>
            <p:grpSpPr bwMode="auto">
              <a:xfrm>
                <a:off x="0" y="0"/>
                <a:ext cx="1590" cy="1588"/>
                <a:chOff x="0" y="0"/>
                <a:chExt cx="1136" cy="1134"/>
              </a:xfrm>
            </p:grpSpPr>
            <p:grpSp>
              <p:nvGrpSpPr>
                <p:cNvPr id="6205" name="Group 21"/>
                <p:cNvGrpSpPr/>
                <p:nvPr/>
              </p:nvGrpSpPr>
              <p:grpSpPr bwMode="auto">
                <a:xfrm rot="10800000">
                  <a:off x="-19" y="-21"/>
                  <a:ext cx="1169" cy="1172"/>
                  <a:chOff x="0" y="0"/>
                  <a:chExt cx="816864" cy="816864"/>
                </a:xfrm>
              </p:grpSpPr>
              <p:pic>
                <p:nvPicPr>
                  <p:cNvPr id="6207" name="Oval 33"/>
                  <p:cNvPicPr>
                    <a:picLocks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816864" cy="8168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208" name="Text Box 23"/>
                  <p:cNvSpPr txBox="1">
                    <a:spLocks noChangeArrowheads="1"/>
                  </p:cNvSpPr>
                  <p:nvPr/>
                </p:nvSpPr>
                <p:spPr bwMode="auto">
                  <a:xfrm rot="10800000">
                    <a:off x="126148" y="127271"/>
                    <a:ext cx="561266" cy="5590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i="1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206" name="Oval 34"/>
                <p:cNvSpPr>
                  <a:spLocks noChangeArrowheads="1"/>
                </p:cNvSpPr>
                <p:nvPr/>
              </p:nvSpPr>
              <p:spPr bwMode="auto">
                <a:xfrm>
                  <a:off x="64" y="62"/>
                  <a:ext cx="1008" cy="101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BC000D"/>
                    </a:gs>
                    <a:gs pos="100000">
                      <a:srgbClr val="FF0517">
                        <a:alpha val="89998"/>
                      </a:srgbClr>
                    </a:gs>
                  </a:gsLst>
                  <a:lin ang="18900000" scaled="1"/>
                </a:gradFill>
                <a:ln w="9525">
                  <a:solidFill>
                    <a:srgbClr val="B2B2B2"/>
                  </a:solidFill>
                  <a:round/>
                </a:ln>
              </p:spPr>
              <p:txBody>
                <a:bodyPr rot="10800000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203" name="未知"/>
              <p:cNvSpPr>
                <a:spLocks noChangeArrowheads="1"/>
              </p:cNvSpPr>
              <p:nvPr/>
            </p:nvSpPr>
            <p:spPr bwMode="auto">
              <a:xfrm rot="-5400000">
                <a:off x="390" y="490"/>
                <a:ext cx="606" cy="1210"/>
              </a:xfrm>
              <a:custGeom>
                <a:avLst/>
                <a:gdLst>
                  <a:gd name="T0" fmla="*/ 2147483647 w 174"/>
                  <a:gd name="T1" fmla="*/ 0 h 348"/>
                  <a:gd name="T2" fmla="*/ 0 w 174"/>
                  <a:gd name="T3" fmla="*/ 2147483647 h 348"/>
                  <a:gd name="T4" fmla="*/ 2147483647 w 174"/>
                  <a:gd name="T5" fmla="*/ 2147483647 h 348"/>
                  <a:gd name="T6" fmla="*/ 2147483647 w 174"/>
                  <a:gd name="T7" fmla="*/ 2147483647 h 348"/>
                  <a:gd name="T8" fmla="*/ 2147483647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25998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楷体" panose="02010609060101010101" charset="-122"/>
                </a:endParaRPr>
              </a:p>
            </p:txBody>
          </p:sp>
          <p:sp>
            <p:nvSpPr>
              <p:cNvPr id="6204" name="未知"/>
              <p:cNvSpPr>
                <a:spLocks noChangeArrowheads="1"/>
              </p:cNvSpPr>
              <p:nvPr/>
            </p:nvSpPr>
            <p:spPr bwMode="auto">
              <a:xfrm rot="5400000">
                <a:off x="588" y="-113"/>
                <a:ext cx="606" cy="1210"/>
              </a:xfrm>
              <a:custGeom>
                <a:avLst/>
                <a:gdLst>
                  <a:gd name="T0" fmla="*/ 2147483647 w 174"/>
                  <a:gd name="T1" fmla="*/ 0 h 348"/>
                  <a:gd name="T2" fmla="*/ 0 w 174"/>
                  <a:gd name="T3" fmla="*/ 2147483647 h 348"/>
                  <a:gd name="T4" fmla="*/ 2147483647 w 174"/>
                  <a:gd name="T5" fmla="*/ 2147483647 h 348"/>
                  <a:gd name="T6" fmla="*/ 2147483647 w 174"/>
                  <a:gd name="T7" fmla="*/ 2147483647 h 348"/>
                  <a:gd name="T8" fmla="*/ 2147483647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5000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楷体" panose="02010609060101010101" charset="-122"/>
                </a:endParaRPr>
              </a:p>
            </p:txBody>
          </p:sp>
        </p:grpSp>
        <p:sp>
          <p:nvSpPr>
            <p:cNvPr id="6201" name="Rectangle 38"/>
            <p:cNvSpPr>
              <a:spLocks noChangeArrowheads="1"/>
            </p:cNvSpPr>
            <p:nvPr/>
          </p:nvSpPr>
          <p:spPr bwMode="auto">
            <a:xfrm>
              <a:off x="128588" y="109538"/>
              <a:ext cx="554037" cy="569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6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6148" name="Group 41"/>
          <p:cNvGrpSpPr/>
          <p:nvPr/>
        </p:nvGrpSpPr>
        <p:grpSpPr bwMode="auto">
          <a:xfrm>
            <a:off x="1190968" y="2425601"/>
            <a:ext cx="6584950" cy="790575"/>
            <a:chOff x="0" y="0"/>
            <a:chExt cx="6584950" cy="790575"/>
          </a:xfrm>
        </p:grpSpPr>
        <p:sp>
          <p:nvSpPr>
            <p:cNvPr id="6176" name="Rectangle 30"/>
            <p:cNvSpPr>
              <a:spLocks noChangeArrowheads="1"/>
            </p:cNvSpPr>
            <p:nvPr/>
          </p:nvSpPr>
          <p:spPr bwMode="auto">
            <a:xfrm>
              <a:off x="325438" y="68263"/>
              <a:ext cx="6259512" cy="666750"/>
            </a:xfrm>
            <a:prstGeom prst="rect">
              <a:avLst/>
            </a:prstGeom>
            <a:gradFill rotWithShape="1">
              <a:gsLst>
                <a:gs pos="0">
                  <a:srgbClr val="F1F1F1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B2B2B2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177" name="Group 43"/>
            <p:cNvGrpSpPr/>
            <p:nvPr/>
          </p:nvGrpSpPr>
          <p:grpSpPr bwMode="auto">
            <a:xfrm rot="10800000">
              <a:off x="0" y="0"/>
              <a:ext cx="793750" cy="790575"/>
              <a:chOff x="0" y="0"/>
              <a:chExt cx="1590" cy="1588"/>
            </a:xfrm>
          </p:grpSpPr>
          <p:grpSp>
            <p:nvGrpSpPr>
              <p:cNvPr id="6180" name="Group 44"/>
              <p:cNvGrpSpPr/>
              <p:nvPr/>
            </p:nvGrpSpPr>
            <p:grpSpPr bwMode="auto">
              <a:xfrm>
                <a:off x="0" y="0"/>
                <a:ext cx="1590" cy="1588"/>
                <a:chOff x="0" y="0"/>
                <a:chExt cx="1136" cy="1134"/>
              </a:xfrm>
            </p:grpSpPr>
            <p:grpSp>
              <p:nvGrpSpPr>
                <p:cNvPr id="6183" name="Group 45"/>
                <p:cNvGrpSpPr/>
                <p:nvPr/>
              </p:nvGrpSpPr>
              <p:grpSpPr bwMode="auto">
                <a:xfrm rot="10800000">
                  <a:off x="-21" y="-20"/>
                  <a:ext cx="1178" cy="1172"/>
                  <a:chOff x="0" y="0"/>
                  <a:chExt cx="822960" cy="816864"/>
                </a:xfrm>
              </p:grpSpPr>
              <p:pic>
                <p:nvPicPr>
                  <p:cNvPr id="6185" name="Oval 33"/>
                  <p:cNvPicPr>
                    <a:picLocks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822960" cy="8168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186" name="Text Box 47"/>
                  <p:cNvSpPr txBox="1">
                    <a:spLocks noChangeArrowheads="1"/>
                  </p:cNvSpPr>
                  <p:nvPr/>
                </p:nvSpPr>
                <p:spPr bwMode="auto">
                  <a:xfrm rot="10800000">
                    <a:off x="130911" y="128160"/>
                    <a:ext cx="561266" cy="5590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10800000"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i="1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184" name="Oval 34"/>
                <p:cNvSpPr>
                  <a:spLocks noChangeArrowheads="1"/>
                </p:cNvSpPr>
                <p:nvPr/>
              </p:nvSpPr>
              <p:spPr bwMode="auto">
                <a:xfrm>
                  <a:off x="64" y="62"/>
                  <a:ext cx="1008" cy="101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BC000D"/>
                    </a:gs>
                    <a:gs pos="100000">
                      <a:srgbClr val="FF0517">
                        <a:alpha val="89998"/>
                      </a:srgbClr>
                    </a:gs>
                  </a:gsLst>
                  <a:lin ang="18900000" scaled="1"/>
                </a:gradFill>
                <a:ln w="9525">
                  <a:solidFill>
                    <a:srgbClr val="B2B2B2"/>
                  </a:solidFill>
                  <a:round/>
                </a:ln>
              </p:spPr>
              <p:txBody>
                <a:bodyPr rot="10800000"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181" name="未知"/>
              <p:cNvSpPr>
                <a:spLocks noChangeArrowheads="1"/>
              </p:cNvSpPr>
              <p:nvPr/>
            </p:nvSpPr>
            <p:spPr bwMode="auto">
              <a:xfrm rot="-5400000">
                <a:off x="390" y="490"/>
                <a:ext cx="606" cy="1210"/>
              </a:xfrm>
              <a:custGeom>
                <a:avLst/>
                <a:gdLst>
                  <a:gd name="T0" fmla="*/ 2147483647 w 174"/>
                  <a:gd name="T1" fmla="*/ 0 h 348"/>
                  <a:gd name="T2" fmla="*/ 0 w 174"/>
                  <a:gd name="T3" fmla="*/ 2147483647 h 348"/>
                  <a:gd name="T4" fmla="*/ 2147483647 w 174"/>
                  <a:gd name="T5" fmla="*/ 2147483647 h 348"/>
                  <a:gd name="T6" fmla="*/ 2147483647 w 174"/>
                  <a:gd name="T7" fmla="*/ 2147483647 h 348"/>
                  <a:gd name="T8" fmla="*/ 2147483647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25998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楷体" panose="02010609060101010101" charset="-122"/>
                </a:endParaRPr>
              </a:p>
            </p:txBody>
          </p:sp>
          <p:sp>
            <p:nvSpPr>
              <p:cNvPr id="6182" name="未知"/>
              <p:cNvSpPr>
                <a:spLocks noChangeArrowheads="1"/>
              </p:cNvSpPr>
              <p:nvPr/>
            </p:nvSpPr>
            <p:spPr bwMode="auto">
              <a:xfrm rot="5400000">
                <a:off x="588" y="-113"/>
                <a:ext cx="606" cy="1210"/>
              </a:xfrm>
              <a:custGeom>
                <a:avLst/>
                <a:gdLst>
                  <a:gd name="T0" fmla="*/ 2147483647 w 174"/>
                  <a:gd name="T1" fmla="*/ 0 h 348"/>
                  <a:gd name="T2" fmla="*/ 0 w 174"/>
                  <a:gd name="T3" fmla="*/ 2147483647 h 348"/>
                  <a:gd name="T4" fmla="*/ 2147483647 w 174"/>
                  <a:gd name="T5" fmla="*/ 2147483647 h 348"/>
                  <a:gd name="T6" fmla="*/ 2147483647 w 174"/>
                  <a:gd name="T7" fmla="*/ 2147483647 h 348"/>
                  <a:gd name="T8" fmla="*/ 2147483647 w 174"/>
                  <a:gd name="T9" fmla="*/ 0 h 3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348"/>
                  <a:gd name="T17" fmla="*/ 174 w 174"/>
                  <a:gd name="T18" fmla="*/ 348 h 3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348">
                    <a:moveTo>
                      <a:pt x="173" y="0"/>
                    </a:moveTo>
                    <a:cubicBezTo>
                      <a:pt x="77" y="0"/>
                      <a:pt x="0" y="77"/>
                      <a:pt x="0" y="173"/>
                    </a:cubicBezTo>
                    <a:cubicBezTo>
                      <a:pt x="0" y="270"/>
                      <a:pt x="77" y="348"/>
                      <a:pt x="174" y="348"/>
                    </a:cubicBezTo>
                    <a:lnTo>
                      <a:pt x="174" y="174"/>
                    </a:lnTo>
                    <a:lnTo>
                      <a:pt x="17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50000"/>
                    </a:srgb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楷体" panose="02010609060101010101" charset="-122"/>
                </a:endParaRPr>
              </a:p>
            </p:txBody>
          </p:sp>
        </p:grpSp>
        <p:sp>
          <p:nvSpPr>
            <p:cNvPr id="6179" name="Rectangle 38"/>
            <p:cNvSpPr>
              <a:spLocks noChangeArrowheads="1"/>
            </p:cNvSpPr>
            <p:nvPr/>
          </p:nvSpPr>
          <p:spPr bwMode="auto">
            <a:xfrm>
              <a:off x="128588" y="109538"/>
              <a:ext cx="554037" cy="569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600" b="1">
                  <a:solidFill>
                    <a:srgbClr val="FFFFFF"/>
                  </a:solidFill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995815" y="1501661"/>
            <a:ext cx="5756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sym typeface="+mn-ea"/>
              </a:rPr>
              <a:t>Softmax</a:t>
            </a:r>
            <a:r>
              <a:rPr lang="en-US" altLang="zh-CN" sz="32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sym typeface="+mn-ea"/>
              </a:rPr>
              <a:t> Function</a:t>
            </a:r>
            <a:endParaRPr lang="zh-CN" sz="3200" dirty="0">
              <a:latin typeface="Times New Roman" panose="02020603050405020304" pitchFamily="18" charset="0"/>
              <a:ea typeface="楷体" panose="02010609060101010101" charset="-122"/>
              <a:sym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011880" y="2503156"/>
            <a:ext cx="5955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charset="-122"/>
                <a:sym typeface="+mn-ea"/>
              </a:rPr>
              <a:t>Logit Model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AD259239-B6EE-4D27-8D17-FE639AEC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5</a:t>
            </a:fld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CA40E72-7B19-4336-B1BB-455458DF0726}"/>
              </a:ext>
            </a:extLst>
          </p:cNvPr>
          <p:cNvSpPr/>
          <p:nvPr/>
        </p:nvSpPr>
        <p:spPr>
          <a:xfrm>
            <a:off x="1302561" y="4838654"/>
            <a:ext cx="4950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https://www.cnblogs.com/zongfa/p/8971213.html</a:t>
            </a:r>
          </a:p>
          <a:p>
            <a:pPr lvl="0" algn="just"/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https://www.cnblogs.com/eczhou/p/7860483.html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36"/>
    </mc:Choice>
    <mc:Fallback xmlns="">
      <p:transition spd="slow" advTm="1023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6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7452320" y="44624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Softmax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1023464"/>
                <a:ext cx="8496944" cy="5460597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	 Function</a:t>
                </a:r>
                <a:r>
                  <a:rPr lang="zh-CN" altLang="en-US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计算公式</a:t>
                </a:r>
                <a:endPara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Output of Neurons	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	 Probability in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[0,1]</a:t>
                </a: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Vector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称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Network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原始输出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置信度</a:t>
                </a:r>
                <a:endParaRPr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b="0" dirty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𝑆𝑜𝑓𝑡𝑚𝑎𝑥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(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2.718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Eg.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3, 1, −3)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sz="2000" b="0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(20, 2.7, 0.05)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sz="2000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=22.75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sz="2000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e>
                    </m:d>
                  </m:oMath>
                </a14:m>
                <a:endParaRPr lang="en-US" altLang="zh-CN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sz="2000" b="0" dirty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altLang="zh-CN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sz="2000" b="0" dirty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20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22.75</m:t>
                            </m:r>
                          </m:den>
                        </m:f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2.7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22.75</m:t>
                            </m:r>
                          </m:den>
                        </m:f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0.05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22.75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sz="20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0.88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0.12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,0.00)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2"/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Neural Network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最后一层选取输出预测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时，就选取概率最大的节点作为预测值输出。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如果是多分类问题，需要选取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个节点输出时，就找概率最大的前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个值输出。</a:t>
                </a:r>
                <a:endParaRPr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023464"/>
                <a:ext cx="8496944" cy="5460597"/>
              </a:xfrm>
              <a:prstGeom prst="rect">
                <a:avLst/>
              </a:prstGeom>
              <a:blipFill>
                <a:blip r:embed="rId2"/>
                <a:stretch>
                  <a:fillRect l="-717" t="-893" r="-287" b="-1116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408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1023464"/>
                <a:ext cx="8496944" cy="1323439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	 Function</a:t>
                </a:r>
                <a:r>
                  <a:rPr lang="zh-CN" altLang="en-US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计算实例</a:t>
                </a:r>
                <a:endPara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Eg.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sz="2000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=(3, 1, −3)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sz="2000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0.88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0.12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,0.00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023464"/>
                <a:ext cx="8496944" cy="1323439"/>
              </a:xfrm>
              <a:prstGeom prst="rect">
                <a:avLst/>
              </a:prstGeom>
              <a:blipFill>
                <a:blip r:embed="rId2"/>
                <a:stretch>
                  <a:fillRect l="-717" t="-3687" b="-4147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10546B8-02A5-4E50-A48A-3671BCD2A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84" y="2555564"/>
            <a:ext cx="6660232" cy="38007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C660CE9-0419-4E40-A700-713CBDBB23F2}"/>
              </a:ext>
            </a:extLst>
          </p:cNvPr>
          <p:cNvSpPr txBox="1"/>
          <p:nvPr/>
        </p:nvSpPr>
        <p:spPr>
          <a:xfrm>
            <a:off x="7452320" y="44624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Softmax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9531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1023464"/>
                <a:ext cx="8496944" cy="5734198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2600"/>
                  </a:lnSpc>
                </a:pP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	 Function </a:t>
                </a:r>
                <a:r>
                  <a:rPr lang="zh-CN" altLang="en-US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求导</a:t>
                </a:r>
                <a:endPara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6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作为神经网络的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last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输出一组概率值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而</a:t>
                </a:r>
                <a:r>
                  <a:rPr lang="en-US" altLang="ja-JP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层实际上不是神经元层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它不具有网络参数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6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Neural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每一层的权重矩阵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的更新过程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600"/>
                  </a:lnSpc>
                </a:pP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首先明确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权重更新是一个倒推链式过程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！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last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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first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layer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，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逐层用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Loss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Function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对各节点的权重求偏导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，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执行更新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>
                  <a:lnSpc>
                    <a:spcPts val="26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Step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1	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倒数第二层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weight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update</a:t>
                </a:r>
              </a:p>
              <a:p>
                <a:pPr lvl="2">
                  <a:lnSpc>
                    <a:spcPts val="2600"/>
                  </a:lnSpc>
                </a:pP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用整个模型的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Loss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Function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对倒数第二层权重矩阵的每一个节点权重求偏导数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，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>
                  <a:lnSpc>
                    <a:spcPts val="26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−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𝜆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∙</m:t>
                      </m:r>
                      <m:f>
                        <m:f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𝜕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𝐿𝑜𝑠𝑠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𝜕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Wingdings" pitchFamily="2" charset="2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>
                  <a:lnSpc>
                    <a:spcPts val="26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>
                  <a:lnSpc>
                    <a:spcPts val="26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Step 2	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链式法则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𝐿𝑜𝑠𝑠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)</m:t>
                        </m:r>
                      </m:num>
                      <m:den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)</m:t>
                        </m:r>
                      </m:den>
                    </m:f>
                    <m:r>
                      <a:rPr lang="en-US" altLang="zh-CN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𝐿𝑜𝑠𝑠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)</m:t>
                        </m:r>
                      </m:num>
                      <m:den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𝑦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)</m:t>
                        </m:r>
                      </m:den>
                    </m:f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∙</m:t>
                    </m:r>
                    <m:f>
                      <m:f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𝑦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)</m:t>
                        </m:r>
                      </m:num>
                      <m:den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𝜕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Wingdings" pitchFamily="2" charset="2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)</m:t>
                        </m:r>
                      </m:den>
                    </m:f>
                  </m:oMath>
                </a14:m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>
                  <a:lnSpc>
                    <a:spcPts val="2600"/>
                  </a:lnSpc>
                </a:pP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	</a:t>
                </a:r>
              </a:p>
              <a:p>
                <a:pPr>
                  <a:lnSpc>
                    <a:spcPts val="2600"/>
                  </a:lnSpc>
                </a:pP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	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由倒数第二层的权重矩阵倒推更新倒数第三层的权重矩阵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>
                  <a:lnSpc>
                    <a:spcPts val="26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为什么要用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对每个权重矩阵求偏导数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？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600"/>
                  </a:lnSpc>
                </a:pP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在用梯度下降法对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进行改善时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每次优化一个步长的梯度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就需要进行梯度求导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023464"/>
                <a:ext cx="8496944" cy="5734198"/>
              </a:xfrm>
              <a:prstGeom prst="rect">
                <a:avLst/>
              </a:prstGeom>
              <a:blipFill>
                <a:blip r:embed="rId2"/>
                <a:stretch>
                  <a:fillRect l="-717" t="-850" b="-638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E979D8E-B76A-4F54-A545-203951C445B0}"/>
              </a:ext>
            </a:extLst>
          </p:cNvPr>
          <p:cNvSpPr txBox="1"/>
          <p:nvPr/>
        </p:nvSpPr>
        <p:spPr>
          <a:xfrm>
            <a:off x="7452320" y="44624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Softmax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8653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9E909-1E1D-4726-9675-978F608919A4}" type="slidenum">
              <a:rPr lang="zh-CN" altLang="en-US" smtClean="0"/>
              <a:t>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/>
              <p:nvPr/>
            </p:nvSpPr>
            <p:spPr>
              <a:xfrm>
                <a:off x="323528" y="1023464"/>
                <a:ext cx="8496944" cy="5632311"/>
              </a:xfrm>
              <a:prstGeom prst="rect">
                <a:avLst/>
              </a:prstGeom>
              <a:ln w="3175"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ts val="2400"/>
                  </a:lnSpc>
                </a:pP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	 Function </a:t>
                </a:r>
                <a:r>
                  <a:rPr lang="ja-JP" altLang="en-US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相关求导案例</a:t>
                </a:r>
                <a:endParaRPr lang="en-US" altLang="ja-JP" sz="20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1	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倒数第三层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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倒数第二层</a:t>
                </a:r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>
                  <a:lnSpc>
                    <a:spcPts val="2400"/>
                  </a:lnSpc>
                </a:pP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已知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节点输出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o1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、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o2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、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o3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，模型参数：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>
                  <a:lnSpc>
                    <a:spcPts val="24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41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,</m:t>
                      </m:r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4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,</m:t>
                      </m:r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4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,</m:t>
                      </m:r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5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,</m:t>
                      </m:r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52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,</m:t>
                      </m:r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53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,</m:t>
                      </m:r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6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,</m:t>
                      </m:r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62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itchFamily="2" charset="2"/>
                        </a:rPr>
                        <m:t>,</m:t>
                      </m:r>
                      <m:sSub>
                        <m:sSubPr>
                          <m:ctrlP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itchFamily="2" charset="2"/>
                            </a:rPr>
                            <m:t>63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>
                  <a:lnSpc>
                    <a:spcPts val="2400"/>
                  </a:lnSpc>
                </a:pP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求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z4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、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z5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、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z6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？</a:t>
                </a:r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>
                  <a:lnSpc>
                    <a:spcPts val="2400"/>
                  </a:lnSpc>
                </a:pPr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400"/>
                  </a:lnSpc>
                </a:pP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2	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倒数第二层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</a:t>
                </a:r>
                <a:r>
                  <a:rPr lang="ja-JP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倒数第一层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(</a:t>
                </a:r>
                <a:r>
                  <a:rPr lang="en-US" altLang="ja-JP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Softmax</a:t>
                </a:r>
                <a:r>
                  <a:rPr lang="en-US" altLang="ja-JP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)</a:t>
                </a:r>
              </a:p>
              <a:p>
                <a:pPr>
                  <a:lnSpc>
                    <a:spcPts val="2400"/>
                  </a:lnSpc>
                </a:pPr>
                <a:r>
                  <a:rPr lang="en-US" altLang="ja-JP" sz="2000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𝑆𝑜𝑓𝑡𝑚𝑎𝑥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𝑧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4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𝑧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5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𝑧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6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ja-JP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4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5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𝑎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itchFamily="2" charset="2"/>
                          </a:rPr>
                          <m:t>6</m:t>
                        </m:r>
                      </m:sub>
                    </m:sSub>
                    <m:r>
                      <a:rPr lang="en-US" altLang="ja-JP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ja-JP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72B985-353E-4304-A92D-DC2039601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023464"/>
                <a:ext cx="8496944" cy="5632311"/>
              </a:xfrm>
              <a:prstGeom prst="rect">
                <a:avLst/>
              </a:prstGeom>
              <a:blipFill>
                <a:blip r:embed="rId2"/>
                <a:stretch>
                  <a:fillRect l="-717" t="-866" b="-216"/>
                </a:stretch>
              </a:blipFill>
              <a:ln w="3175">
                <a:noFill/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048A749-AA4B-F942-B7D5-0E1AB30AB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608" y="1477911"/>
            <a:ext cx="3312368" cy="14618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E19F2B-AB1F-7D4B-ACEC-71F583320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939" y="2939733"/>
            <a:ext cx="2934201" cy="3243064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6BAB6277-9F87-4088-AACE-542CFC5F0686}"/>
              </a:ext>
            </a:extLst>
          </p:cNvPr>
          <p:cNvGrpSpPr/>
          <p:nvPr/>
        </p:nvGrpSpPr>
        <p:grpSpPr>
          <a:xfrm>
            <a:off x="323528" y="2636912"/>
            <a:ext cx="5292080" cy="3243064"/>
            <a:chOff x="323528" y="2765966"/>
            <a:chExt cx="5292080" cy="32430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A3679C-1D07-1648-8B02-91E30DA1D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27"/>
            <a:stretch/>
          </p:blipFill>
          <p:spPr>
            <a:xfrm>
              <a:off x="323528" y="2765966"/>
              <a:ext cx="5292080" cy="324306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E275E6-4912-E941-950F-838B1D2259F0}"/>
                </a:ext>
              </a:extLst>
            </p:cNvPr>
            <p:cNvSpPr/>
            <p:nvPr/>
          </p:nvSpPr>
          <p:spPr>
            <a:xfrm>
              <a:off x="3257600" y="2894402"/>
              <a:ext cx="402674" cy="3772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60B95C-CB47-B747-B4A1-0DCDB8370FF5}"/>
                </a:ext>
              </a:extLst>
            </p:cNvPr>
            <p:cNvSpPr/>
            <p:nvPr/>
          </p:nvSpPr>
          <p:spPr>
            <a:xfrm>
              <a:off x="3257600" y="4233878"/>
              <a:ext cx="402674" cy="3772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z5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9C049B5-1F5D-854F-AF53-9EAEFCE540AE}"/>
                </a:ext>
              </a:extLst>
            </p:cNvPr>
            <p:cNvSpPr/>
            <p:nvPr/>
          </p:nvSpPr>
          <p:spPr>
            <a:xfrm>
              <a:off x="3257600" y="5397440"/>
              <a:ext cx="402674" cy="3772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z6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EE2ED5-EB3F-5C43-8C1F-6891D787FA72}"/>
                </a:ext>
              </a:extLst>
            </p:cNvPr>
            <p:cNvSpPr/>
            <p:nvPr/>
          </p:nvSpPr>
          <p:spPr>
            <a:xfrm>
              <a:off x="1025352" y="2856894"/>
              <a:ext cx="415498" cy="3772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B6ED4F-9FED-8240-9BC6-B24DFE4E16B9}"/>
                </a:ext>
              </a:extLst>
            </p:cNvPr>
            <p:cNvSpPr/>
            <p:nvPr/>
          </p:nvSpPr>
          <p:spPr>
            <a:xfrm>
              <a:off x="1025352" y="4208724"/>
              <a:ext cx="415498" cy="3772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EE0316-368E-FF43-A9BB-3D65AC2DB075}"/>
                </a:ext>
              </a:extLst>
            </p:cNvPr>
            <p:cNvSpPr/>
            <p:nvPr/>
          </p:nvSpPr>
          <p:spPr>
            <a:xfrm>
              <a:off x="1025352" y="5397440"/>
              <a:ext cx="415498" cy="3772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BA36E5-4588-D14A-8FA2-5EEBCE742698}"/>
                </a:ext>
              </a:extLst>
            </p:cNvPr>
            <p:cNvSpPr/>
            <p:nvPr/>
          </p:nvSpPr>
          <p:spPr>
            <a:xfrm>
              <a:off x="4572000" y="2894401"/>
              <a:ext cx="402674" cy="3772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EE2D64-D24E-834E-8927-CC2D56A839B7}"/>
                </a:ext>
              </a:extLst>
            </p:cNvPr>
            <p:cNvSpPr/>
            <p:nvPr/>
          </p:nvSpPr>
          <p:spPr>
            <a:xfrm>
              <a:off x="4590314" y="4299049"/>
              <a:ext cx="402674" cy="3772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a5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5AC37D-22DE-7441-8355-43914A88B1BD}"/>
                </a:ext>
              </a:extLst>
            </p:cNvPr>
            <p:cNvSpPr/>
            <p:nvPr/>
          </p:nvSpPr>
          <p:spPr>
            <a:xfrm>
              <a:off x="4572000" y="5397440"/>
              <a:ext cx="402674" cy="3772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a6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36558F18-CC14-47D9-8B90-A045237ADE18}"/>
              </a:ext>
            </a:extLst>
          </p:cNvPr>
          <p:cNvSpPr txBox="1"/>
          <p:nvPr/>
        </p:nvSpPr>
        <p:spPr>
          <a:xfrm>
            <a:off x="7452320" y="44624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>
                    <a:lumMod val="85000"/>
                  </a:schemeClr>
                </a:solidFill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Softmax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11686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4199</TotalTime>
  <Words>674</Words>
  <Application>Microsoft Office PowerPoint</Application>
  <PresentationFormat>全屏显示(4:3)</PresentationFormat>
  <Paragraphs>395</Paragraphs>
  <Slides>33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Arial</vt:lpstr>
      <vt:lpstr>Calibri</vt:lpstr>
      <vt:lpstr>Cambria Math</vt:lpstr>
      <vt:lpstr>Times New Roman</vt:lpstr>
      <vt:lpstr>Wingdings 2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whier</dc:creator>
  <cp:lastModifiedBy>黄 梦蝶</cp:lastModifiedBy>
  <cp:revision>1492</cp:revision>
  <dcterms:created xsi:type="dcterms:W3CDTF">2014-06-10T08:42:00Z</dcterms:created>
  <dcterms:modified xsi:type="dcterms:W3CDTF">2019-11-09T03:09:30Z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2052-10.1.0.7311</vt:lpwstr>
  </property>
  <property fmtid="{D5CDD505-2E9C-101B-9397-08002B2CF9AE}" pid="3" name="KSORubyTemplateID">
    <vt:lpwstr>2</vt:lpwstr>
  </property>
</Properties>
</file>